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0" r:id="rId2"/>
    <p:sldId id="529" r:id="rId3"/>
    <p:sldId id="516" r:id="rId4"/>
    <p:sldId id="530" r:id="rId5"/>
    <p:sldId id="531" r:id="rId6"/>
    <p:sldId id="532" r:id="rId7"/>
    <p:sldId id="533" r:id="rId8"/>
    <p:sldId id="536" r:id="rId9"/>
    <p:sldId id="535" r:id="rId10"/>
    <p:sldId id="534" r:id="rId11"/>
    <p:sldId id="545" r:id="rId12"/>
    <p:sldId id="544" r:id="rId13"/>
    <p:sldId id="543" r:id="rId14"/>
    <p:sldId id="542" r:id="rId15"/>
    <p:sldId id="541" r:id="rId16"/>
    <p:sldId id="540" r:id="rId17"/>
    <p:sldId id="539" r:id="rId18"/>
    <p:sldId id="546" r:id="rId19"/>
    <p:sldId id="547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88" y="26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87C2C-060B-6CAF-F51E-017B3A78D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8BB035-BF5B-034A-C05E-DC0D7BC47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F225C0-E10F-16F2-97A2-530F818C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3EB-D4BA-49C5-B887-31C989059D6F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6BD869-0975-2A45-6598-DB034205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861CAA-0ED1-B4B5-D37A-6CFD939C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32F-F6B0-46E4-B691-A146A5C60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2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3E466-03F4-6998-6DFA-52E163649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685EBF-97CE-90A5-5EFC-E4FD3D003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77F99B-236F-7FAF-C5A9-4C3D1E017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3EB-D4BA-49C5-B887-31C989059D6F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C62855-7A83-400A-076A-F9AD08EC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6225C9-2A02-4F8A-1607-130764A7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32F-F6B0-46E4-B691-A146A5C60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3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2FE89EB-99BD-D37D-5673-84873FEC1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640EE7-3BDA-B091-826E-49A2B3048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2F7470-7B10-91FC-F46C-FC36057A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3EB-D4BA-49C5-B887-31C989059D6F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76E303-70BE-64AF-7AD7-F850768F1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82D39E-EC9C-D55B-5ED6-DC016FF8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32F-F6B0-46E4-B691-A146A5C60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33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84FC3-D733-551B-9F19-C83792D2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4F5D93-FF5F-85B9-A8FF-1B47185DE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BFCABE-1E3D-394E-A492-938455C4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3EB-D4BA-49C5-B887-31C989059D6F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A8719-AF60-E97F-8A95-49BBF28D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3E2017-DD03-DEDB-3B78-BB1CEA18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32F-F6B0-46E4-B691-A146A5C60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24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688D44-F082-A021-2CDB-F51F507CB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56B27F-B2E5-C181-4DBE-338F79D59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49CED5-93C0-A73C-DE32-E5CE8A04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3EB-D4BA-49C5-B887-31C989059D6F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F50EB-DF81-7A2D-9C5B-EABDF94FF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05DEE7-66B2-390E-0F9C-390E12BB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32F-F6B0-46E4-B691-A146A5C60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1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CF31F3-2E86-D0DA-56E9-68031E2C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19FA0B-2824-158F-7740-98BC675E8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4D90A0-0F67-6D7B-A1A9-1C2FF3DA0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0E08AC-B612-6F80-794A-A6CCF80A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3EB-D4BA-49C5-B887-31C989059D6F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B04BED-97D2-6D1B-DDED-CDECBA302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582BBF-F56A-7538-788E-F76E44FE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32F-F6B0-46E4-B691-A146A5C60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54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A0249E-2388-038C-2E59-606EEDB8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70DAC7-9BE6-E49D-F414-9789B8AB4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819333-96E6-F433-C9DE-16F28186E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64580D-88F9-F917-F7ED-F20943515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9E47A3-E81C-AC49-2C29-B9F6BD6F2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5A5662-A208-0CCD-AC1F-3B9DA1C19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3EB-D4BA-49C5-B887-31C989059D6F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1E9AEBD-66D3-CA74-7A49-984196D3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AFFC499-866C-A06A-D9EE-432980E2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32F-F6B0-46E4-B691-A146A5C60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72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ED3DB-821E-5EAB-816D-349DC994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AFFE44-B43B-2F4F-9243-750C1DB8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3EB-D4BA-49C5-B887-31C989059D6F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8186A1-1404-A04B-3029-7A5A8523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E2F085-BDB4-047B-10F4-AAA47EA7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32F-F6B0-46E4-B691-A146A5C60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39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CF4410-0604-42C2-253B-FF632F2B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3EB-D4BA-49C5-B887-31C989059D6F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855F88-CE05-096C-2BAC-061128D2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2ACB3C-D9B8-5649-3A99-DB9BA696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32F-F6B0-46E4-B691-A146A5C60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64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4DF0F-ABBF-A9A2-0D11-A6EA60D2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9B9F5A-1FA8-991F-6832-B53DACFDF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D19F2C-B1A1-FBCE-4259-885061B6D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AC7091-BF7E-44F4-1A81-F09E7CC8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3EB-D4BA-49C5-B887-31C989059D6F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44FD30-123C-5459-DB47-ABC5601E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113225-7EE7-C1C9-305C-4095B1E6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32F-F6B0-46E4-B691-A146A5C60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A3C97-F4EC-DC6F-6D28-8E6C4B67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758BFE6-E2B6-961F-7F92-717251DAD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938AC8-F52A-FF3A-9E09-F8656BB87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6F44B4-1D50-BB60-231F-0D962670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63EB-D4BA-49C5-B887-31C989059D6F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89C83C-4015-6D8A-4BC8-7CB61F5D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EE1ADA-88AC-C2E6-2451-53FD2825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32F-F6B0-46E4-B691-A146A5C60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04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04584A7-9AA6-7D44-49B7-BE962665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DC4C60-0BB6-2482-18F4-E59BB8929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C032E8-D57C-07A5-2CBA-E817AD9D8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1F63EB-D4BA-49C5-B887-31C989059D6F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59513C-85C8-F7B5-7B8E-82D1CA173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8F992F-D3AB-9037-21D7-56DBB9E5A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A5E32F-F6B0-46E4-B691-A146A5C60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17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texte, personne, portable, intérieur&#10;&#10;Description générée automatiquement">
            <a:extLst>
              <a:ext uri="{FF2B5EF4-FFF2-40B4-BE49-F238E27FC236}">
                <a16:creationId xmlns:a16="http://schemas.microsoft.com/office/drawing/2014/main" id="{162BE6E0-7A9F-C0EF-52F0-1EC33929C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92580" cy="685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ACD05AB-D9D9-F580-26E8-2464DAFABD55}"/>
              </a:ext>
            </a:extLst>
          </p:cNvPr>
          <p:cNvSpPr txBox="1"/>
          <p:nvPr/>
        </p:nvSpPr>
        <p:spPr>
          <a:xfrm>
            <a:off x="5566815" y="528732"/>
            <a:ext cx="5726998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fr-FR" sz="4800" b="1" dirty="0">
                <a:solidFill>
                  <a:srgbClr val="192E44"/>
                </a:solidFill>
                <a:latin typeface="Be Vietnam Pro Black" pitchFamily="2" charset="0"/>
              </a:rPr>
              <a:t>LE RAPPORT MORAL </a:t>
            </a:r>
            <a:br>
              <a:rPr lang="fr-FR" sz="4800" b="1" dirty="0">
                <a:solidFill>
                  <a:srgbClr val="192E44"/>
                </a:solidFill>
                <a:latin typeface="Be Vietnam Pro Black" pitchFamily="2" charset="0"/>
              </a:rPr>
            </a:br>
            <a:r>
              <a:rPr lang="fr-FR" sz="4800" b="1" dirty="0">
                <a:solidFill>
                  <a:srgbClr val="CC0066"/>
                </a:solidFill>
                <a:latin typeface="Be Vietnam Pro Medium" pitchFamily="2" charset="0"/>
              </a:rPr>
              <a:t>Année</a:t>
            </a:r>
            <a:r>
              <a:rPr lang="fr-FR" sz="4800" b="1" dirty="0">
                <a:solidFill>
                  <a:srgbClr val="192E44"/>
                </a:solidFill>
                <a:latin typeface="Be Vietnam Pro Medium" pitchFamily="2" charset="0"/>
              </a:rPr>
              <a:t> 2025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DA7679-4293-8869-0BE7-0A738E9A19B4}"/>
              </a:ext>
            </a:extLst>
          </p:cNvPr>
          <p:cNvSpPr txBox="1"/>
          <p:nvPr/>
        </p:nvSpPr>
        <p:spPr>
          <a:xfrm>
            <a:off x="5758125" y="3050627"/>
            <a:ext cx="5726998" cy="756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fr-FR" sz="4000" dirty="0">
                <a:solidFill>
                  <a:srgbClr val="192E44"/>
                </a:solidFill>
                <a:latin typeface="Be Vietnam Pro Black" pitchFamily="2" charset="0"/>
              </a:rPr>
              <a:t>Analyse de notre activité</a:t>
            </a:r>
            <a:endParaRPr lang="fr-FR" sz="4000" dirty="0">
              <a:solidFill>
                <a:srgbClr val="192E44"/>
              </a:solidFill>
              <a:latin typeface="Be Vietnam Pro Medium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AD735FE-FC80-DA2C-D045-A4F37953AB2A}"/>
              </a:ext>
            </a:extLst>
          </p:cNvPr>
          <p:cNvSpPr txBox="1"/>
          <p:nvPr/>
        </p:nvSpPr>
        <p:spPr>
          <a:xfrm>
            <a:off x="5255530" y="4761851"/>
            <a:ext cx="702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Be Vietnam Pro Black" pitchFamily="2" charset="0"/>
              </a:rPr>
              <a:t>Réalisé par SOGEC – Société de Gestion et d’Expertise Comptable</a:t>
            </a:r>
            <a:endParaRPr lang="fr-FR" dirty="0">
              <a:solidFill>
                <a:schemeClr val="bg2">
                  <a:lumMod val="50000"/>
                </a:schemeClr>
              </a:solidFill>
              <a:latin typeface="Be Vietnam Pro Medium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A783047-9907-68CE-445F-A97D30074A77}"/>
              </a:ext>
            </a:extLst>
          </p:cNvPr>
          <p:cNvSpPr txBox="1"/>
          <p:nvPr/>
        </p:nvSpPr>
        <p:spPr>
          <a:xfrm>
            <a:off x="5380453" y="5386495"/>
            <a:ext cx="6899096" cy="69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fr-FR" sz="2300" dirty="0">
                <a:solidFill>
                  <a:srgbClr val="192E44"/>
                </a:solidFill>
                <a:latin typeface="Be Vietnam Pro Black" pitchFamily="2" charset="0"/>
              </a:rPr>
              <a:t>Présenté par Monsieur </a:t>
            </a:r>
            <a:r>
              <a:rPr lang="fr-FR" sz="2300" dirty="0" err="1">
                <a:solidFill>
                  <a:srgbClr val="192E44"/>
                </a:solidFill>
                <a:latin typeface="Be Vietnam Pro Black" pitchFamily="2" charset="0"/>
              </a:rPr>
              <a:t>Jérome</a:t>
            </a:r>
            <a:r>
              <a:rPr lang="fr-FR" sz="2300" dirty="0">
                <a:solidFill>
                  <a:srgbClr val="192E44"/>
                </a:solidFill>
                <a:latin typeface="Be Vietnam Pro Black" pitchFamily="2" charset="0"/>
              </a:rPr>
              <a:t> WEXSTEEN</a:t>
            </a:r>
            <a:endParaRPr lang="fr-FR" sz="2300" dirty="0">
              <a:solidFill>
                <a:srgbClr val="192E44"/>
              </a:solidFill>
              <a:latin typeface="Be Vietnam Pr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52883-8C67-00E3-11F7-1F0C7953A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5DD10F5-A208-895F-141F-969CD6B8C205}"/>
              </a:ext>
            </a:extLst>
          </p:cNvPr>
          <p:cNvSpPr txBox="1"/>
          <p:nvPr/>
        </p:nvSpPr>
        <p:spPr>
          <a:xfrm>
            <a:off x="2775737" y="79201"/>
            <a:ext cx="55499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0" spc="-10" dirty="0">
                <a:solidFill>
                  <a:srgbClr val="1D2569"/>
                </a:solidFill>
                <a:latin typeface="Calibri Light"/>
                <a:cs typeface="Calibri Light"/>
              </a:rPr>
              <a:t>F.N.C.V.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802F485-CAF0-190B-9B8D-2CF3C7539D33}"/>
              </a:ext>
            </a:extLst>
          </p:cNvPr>
          <p:cNvSpPr txBox="1"/>
          <p:nvPr/>
        </p:nvSpPr>
        <p:spPr>
          <a:xfrm>
            <a:off x="8065426" y="92576"/>
            <a:ext cx="1020444" cy="3130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780"/>
              </a:lnSpc>
              <a:spcBef>
                <a:spcPts val="140"/>
              </a:spcBef>
            </a:pPr>
            <a:r>
              <a:rPr sz="750" b="0" spc="10" dirty="0">
                <a:solidFill>
                  <a:srgbClr val="1D2569"/>
                </a:solidFill>
                <a:latin typeface="Calibri Light"/>
                <a:cs typeface="Calibri Light"/>
              </a:rPr>
              <a:t>Commentaire</a:t>
            </a:r>
            <a:r>
              <a:rPr sz="750" b="0" spc="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750" b="0" spc="10" dirty="0">
                <a:solidFill>
                  <a:srgbClr val="1D2569"/>
                </a:solidFill>
                <a:latin typeface="Calibri Light"/>
                <a:cs typeface="Calibri Light"/>
              </a:rPr>
              <a:t>de </a:t>
            </a:r>
            <a:r>
              <a:rPr sz="750" b="0" spc="-10" dirty="0">
                <a:solidFill>
                  <a:srgbClr val="1D2569"/>
                </a:solidFill>
                <a:latin typeface="Calibri Light"/>
                <a:cs typeface="Calibri Light"/>
              </a:rPr>
              <a:t>Gestion</a:t>
            </a:r>
            <a:endParaRPr sz="750">
              <a:latin typeface="Calibri Light"/>
              <a:cs typeface="Calibri Light"/>
            </a:endParaRPr>
          </a:p>
          <a:p>
            <a:pPr marL="661035">
              <a:lnSpc>
                <a:spcPts val="1440"/>
              </a:lnSpc>
            </a:pPr>
            <a:r>
              <a:rPr sz="1300" b="0" spc="-20" dirty="0">
                <a:solidFill>
                  <a:srgbClr val="1D2569"/>
                </a:solidFill>
                <a:latin typeface="Calibri Light"/>
                <a:cs typeface="Calibri Light"/>
              </a:rPr>
              <a:t>2025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8683E27A-F0D1-7BFA-C5B6-3AEFD6661E91}"/>
              </a:ext>
            </a:extLst>
          </p:cNvPr>
          <p:cNvSpPr txBox="1"/>
          <p:nvPr/>
        </p:nvSpPr>
        <p:spPr>
          <a:xfrm>
            <a:off x="2842610" y="587440"/>
            <a:ext cx="2195195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0" dirty="0">
                <a:solidFill>
                  <a:srgbClr val="1D2569"/>
                </a:solidFill>
                <a:latin typeface="Calibri Light"/>
                <a:cs typeface="Calibri Light"/>
              </a:rPr>
              <a:t>CHARGES</a:t>
            </a:r>
            <a:r>
              <a:rPr sz="1650" b="0" spc="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650" b="0" dirty="0">
                <a:solidFill>
                  <a:srgbClr val="1D2569"/>
                </a:solidFill>
                <a:latin typeface="Calibri Light"/>
                <a:cs typeface="Calibri Light"/>
              </a:rPr>
              <a:t>DE</a:t>
            </a:r>
            <a:r>
              <a:rPr sz="1650" b="0" spc="5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PERSONNEL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3DD4014-756F-CCBE-3AEC-1F23B263ED1D}"/>
              </a:ext>
            </a:extLst>
          </p:cNvPr>
          <p:cNvSpPr/>
          <p:nvPr/>
        </p:nvSpPr>
        <p:spPr>
          <a:xfrm>
            <a:off x="2855310" y="874321"/>
            <a:ext cx="6152515" cy="0"/>
          </a:xfrm>
          <a:custGeom>
            <a:avLst/>
            <a:gdLst/>
            <a:ahLst/>
            <a:cxnLst/>
            <a:rect l="l" t="t" r="r" b="b"/>
            <a:pathLst>
              <a:path w="6152515">
                <a:moveTo>
                  <a:pt x="0" y="0"/>
                </a:moveTo>
                <a:lnTo>
                  <a:pt x="6152356" y="0"/>
                </a:lnTo>
              </a:path>
            </a:pathLst>
          </a:custGeom>
          <a:ln w="6687">
            <a:solidFill>
              <a:srgbClr val="E4B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75AEB4E-98B1-ACFC-B3DB-E9AB7AB356BD}"/>
              </a:ext>
            </a:extLst>
          </p:cNvPr>
          <p:cNvSpPr/>
          <p:nvPr/>
        </p:nvSpPr>
        <p:spPr>
          <a:xfrm>
            <a:off x="2855310" y="1482869"/>
            <a:ext cx="3678554" cy="468630"/>
          </a:xfrm>
          <a:custGeom>
            <a:avLst/>
            <a:gdLst/>
            <a:ahLst/>
            <a:cxnLst/>
            <a:rect l="l" t="t" r="r" b="b"/>
            <a:pathLst>
              <a:path w="3678554" h="468630">
                <a:moveTo>
                  <a:pt x="3678039" y="0"/>
                </a:moveTo>
                <a:lnTo>
                  <a:pt x="0" y="0"/>
                </a:lnTo>
                <a:lnTo>
                  <a:pt x="0" y="468114"/>
                </a:lnTo>
                <a:lnTo>
                  <a:pt x="3678039" y="468114"/>
                </a:lnTo>
                <a:lnTo>
                  <a:pt x="3678039" y="0"/>
                </a:lnTo>
                <a:close/>
              </a:path>
            </a:pathLst>
          </a:custGeom>
          <a:solidFill>
            <a:srgbClr val="1D2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0FBBCFB0-DA5F-C41C-8F13-95BD533D9E8E}"/>
              </a:ext>
            </a:extLst>
          </p:cNvPr>
          <p:cNvSpPr txBox="1"/>
          <p:nvPr/>
        </p:nvSpPr>
        <p:spPr>
          <a:xfrm>
            <a:off x="2909484" y="1523668"/>
            <a:ext cx="56261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0" spc="-20" dirty="0">
                <a:solidFill>
                  <a:srgbClr val="FFFFFF"/>
                </a:solidFill>
                <a:latin typeface="Calibri Light"/>
                <a:cs typeface="Calibri Light"/>
              </a:rPr>
              <a:t>2025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54120D72-FA1E-1AAE-DEF6-47343EAFB6E2}"/>
              </a:ext>
            </a:extLst>
          </p:cNvPr>
          <p:cNvSpPr txBox="1"/>
          <p:nvPr/>
        </p:nvSpPr>
        <p:spPr>
          <a:xfrm>
            <a:off x="5530923" y="1523668"/>
            <a:ext cx="950594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78</a:t>
            </a:r>
            <a:r>
              <a:rPr sz="21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365</a:t>
            </a:r>
            <a:r>
              <a:rPr sz="21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spc="-50" dirty="0">
                <a:solidFill>
                  <a:srgbClr val="FFFFFF"/>
                </a:solidFill>
                <a:latin typeface="Calibri Light"/>
                <a:cs typeface="Calibri Light"/>
              </a:rPr>
              <a:t>€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71D968E0-4E1B-AF79-A1FB-1782EC70F201}"/>
              </a:ext>
            </a:extLst>
          </p:cNvPr>
          <p:cNvSpPr/>
          <p:nvPr/>
        </p:nvSpPr>
        <p:spPr>
          <a:xfrm>
            <a:off x="2855310" y="1950983"/>
            <a:ext cx="3678554" cy="468630"/>
          </a:xfrm>
          <a:custGeom>
            <a:avLst/>
            <a:gdLst/>
            <a:ahLst/>
            <a:cxnLst/>
            <a:rect l="l" t="t" r="r" b="b"/>
            <a:pathLst>
              <a:path w="3678554" h="468630">
                <a:moveTo>
                  <a:pt x="3678039" y="0"/>
                </a:moveTo>
                <a:lnTo>
                  <a:pt x="0" y="0"/>
                </a:lnTo>
                <a:lnTo>
                  <a:pt x="0" y="468114"/>
                </a:lnTo>
                <a:lnTo>
                  <a:pt x="3678039" y="468114"/>
                </a:lnTo>
                <a:lnTo>
                  <a:pt x="3678039" y="0"/>
                </a:lnTo>
                <a:close/>
              </a:path>
            </a:pathLst>
          </a:custGeom>
          <a:solidFill>
            <a:srgbClr val="E4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17FF9FAB-EA02-ADC9-9DBE-65707704EA50}"/>
              </a:ext>
            </a:extLst>
          </p:cNvPr>
          <p:cNvSpPr txBox="1"/>
          <p:nvPr/>
        </p:nvSpPr>
        <p:spPr>
          <a:xfrm>
            <a:off x="2909484" y="2018531"/>
            <a:ext cx="505459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b="0" spc="-20" dirty="0">
                <a:solidFill>
                  <a:srgbClr val="FFFFFF"/>
                </a:solidFill>
                <a:latin typeface="Calibri Light"/>
                <a:cs typeface="Calibri Light"/>
              </a:rPr>
              <a:t>2024</a:t>
            </a:r>
            <a:endParaRPr sz="1850">
              <a:latin typeface="Calibri Light"/>
              <a:cs typeface="Calibri Light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FEA7F3A6-C98F-685E-EA08-B5C0DBD81B2C}"/>
              </a:ext>
            </a:extLst>
          </p:cNvPr>
          <p:cNvSpPr txBox="1"/>
          <p:nvPr/>
        </p:nvSpPr>
        <p:spPr>
          <a:xfrm>
            <a:off x="5504173" y="2018531"/>
            <a:ext cx="973455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b="0" dirty="0">
                <a:solidFill>
                  <a:srgbClr val="FFFFFF"/>
                </a:solidFill>
                <a:latin typeface="Calibri Light"/>
                <a:cs typeface="Calibri Light"/>
              </a:rPr>
              <a:t>164</a:t>
            </a:r>
            <a:r>
              <a:rPr sz="185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50" b="0" dirty="0">
                <a:solidFill>
                  <a:srgbClr val="FFFFFF"/>
                </a:solidFill>
                <a:latin typeface="Calibri Light"/>
                <a:cs typeface="Calibri Light"/>
              </a:rPr>
              <a:t>467</a:t>
            </a:r>
            <a:r>
              <a:rPr sz="185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50" b="0" spc="-50" dirty="0">
                <a:solidFill>
                  <a:srgbClr val="FFFFFF"/>
                </a:solidFill>
                <a:latin typeface="Calibri Light"/>
                <a:cs typeface="Calibri Light"/>
              </a:rPr>
              <a:t>€</a:t>
            </a:r>
            <a:endParaRPr sz="1850">
              <a:latin typeface="Calibri Light"/>
              <a:cs typeface="Calibri Light"/>
            </a:endParaRPr>
          </a:p>
        </p:txBody>
      </p:sp>
      <p:grpSp>
        <p:nvGrpSpPr>
          <p:cNvPr id="14" name="object 12">
            <a:extLst>
              <a:ext uri="{FF2B5EF4-FFF2-40B4-BE49-F238E27FC236}">
                <a16:creationId xmlns:a16="http://schemas.microsoft.com/office/drawing/2014/main" id="{7CC95CA9-CBDA-4C64-E905-F5AA3B1365DC}"/>
              </a:ext>
            </a:extLst>
          </p:cNvPr>
          <p:cNvGrpSpPr/>
          <p:nvPr/>
        </p:nvGrpSpPr>
        <p:grpSpPr>
          <a:xfrm>
            <a:off x="2855310" y="2753464"/>
            <a:ext cx="4674870" cy="394970"/>
            <a:chOff x="705246" y="3011685"/>
            <a:chExt cx="4674870" cy="394970"/>
          </a:xfrm>
        </p:grpSpPr>
        <p:sp>
          <p:nvSpPr>
            <p:cNvPr id="25" name="object 13">
              <a:extLst>
                <a:ext uri="{FF2B5EF4-FFF2-40B4-BE49-F238E27FC236}">
                  <a16:creationId xmlns:a16="http://schemas.microsoft.com/office/drawing/2014/main" id="{521AD8E1-4625-F829-F176-0900D294C1BA}"/>
                </a:ext>
              </a:extLst>
            </p:cNvPr>
            <p:cNvSpPr/>
            <p:nvPr/>
          </p:nvSpPr>
          <p:spPr>
            <a:xfrm>
              <a:off x="705246" y="3011685"/>
              <a:ext cx="4674870" cy="394970"/>
            </a:xfrm>
            <a:custGeom>
              <a:avLst/>
              <a:gdLst/>
              <a:ahLst/>
              <a:cxnLst/>
              <a:rect l="l" t="t" r="r" b="b"/>
              <a:pathLst>
                <a:path w="4674870" h="394970">
                  <a:moveTo>
                    <a:pt x="4674453" y="0"/>
                  </a:moveTo>
                  <a:lnTo>
                    <a:pt x="0" y="0"/>
                  </a:lnTo>
                  <a:lnTo>
                    <a:pt x="0" y="394553"/>
                  </a:lnTo>
                  <a:lnTo>
                    <a:pt x="4674453" y="394553"/>
                  </a:lnTo>
                  <a:lnTo>
                    <a:pt x="4674453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14">
              <a:extLst>
                <a:ext uri="{FF2B5EF4-FFF2-40B4-BE49-F238E27FC236}">
                  <a16:creationId xmlns:a16="http://schemas.microsoft.com/office/drawing/2014/main" id="{D8F1FA55-DF3E-7680-8477-2F3409D041A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924" y="3098799"/>
              <a:ext cx="223313" cy="223265"/>
            </a:xfrm>
            <a:prstGeom prst="rect">
              <a:avLst/>
            </a:prstGeom>
          </p:spPr>
        </p:pic>
      </p:grpSp>
      <p:sp>
        <p:nvSpPr>
          <p:cNvPr id="27" name="object 15">
            <a:extLst>
              <a:ext uri="{FF2B5EF4-FFF2-40B4-BE49-F238E27FC236}">
                <a16:creationId xmlns:a16="http://schemas.microsoft.com/office/drawing/2014/main" id="{1AB2A9CD-FFF2-6A1D-0BA2-79511A2B5B5E}"/>
              </a:ext>
            </a:extLst>
          </p:cNvPr>
          <p:cNvSpPr txBox="1"/>
          <p:nvPr/>
        </p:nvSpPr>
        <p:spPr>
          <a:xfrm>
            <a:off x="3578218" y="2774201"/>
            <a:ext cx="715645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0" spc="-35" dirty="0">
                <a:solidFill>
                  <a:srgbClr val="2FC666"/>
                </a:solidFill>
                <a:latin typeface="Calibri Light"/>
                <a:cs typeface="Calibri Light"/>
              </a:rPr>
              <a:t>-</a:t>
            </a:r>
            <a:r>
              <a:rPr sz="1950" b="0" spc="-10" dirty="0">
                <a:solidFill>
                  <a:srgbClr val="2FC666"/>
                </a:solidFill>
                <a:latin typeface="Calibri Light"/>
                <a:cs typeface="Calibri Light"/>
              </a:rPr>
              <a:t>52,4%</a:t>
            </a:r>
            <a:endParaRPr sz="1950">
              <a:latin typeface="Calibri Light"/>
              <a:cs typeface="Calibri Light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A13A31AE-DD0C-5784-89FC-BFEA45BEC7DE}"/>
              </a:ext>
            </a:extLst>
          </p:cNvPr>
          <p:cNvSpPr txBox="1"/>
          <p:nvPr/>
        </p:nvSpPr>
        <p:spPr>
          <a:xfrm>
            <a:off x="6513962" y="2774201"/>
            <a:ext cx="967105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0" spc="-35" dirty="0">
                <a:solidFill>
                  <a:srgbClr val="2FC666"/>
                </a:solidFill>
                <a:latin typeface="Calibri Light"/>
                <a:cs typeface="Calibri Light"/>
              </a:rPr>
              <a:t>-</a:t>
            </a:r>
            <a:r>
              <a:rPr sz="1950" b="0" dirty="0">
                <a:solidFill>
                  <a:srgbClr val="2FC666"/>
                </a:solidFill>
                <a:latin typeface="Calibri Light"/>
                <a:cs typeface="Calibri Light"/>
              </a:rPr>
              <a:t>86</a:t>
            </a:r>
            <a:r>
              <a:rPr sz="1950" b="0" spc="-20" dirty="0">
                <a:solidFill>
                  <a:srgbClr val="2FC666"/>
                </a:solidFill>
                <a:latin typeface="Calibri Light"/>
                <a:cs typeface="Calibri Light"/>
              </a:rPr>
              <a:t> </a:t>
            </a:r>
            <a:r>
              <a:rPr sz="1950" b="0" dirty="0">
                <a:solidFill>
                  <a:srgbClr val="2FC666"/>
                </a:solidFill>
                <a:latin typeface="Calibri Light"/>
                <a:cs typeface="Calibri Light"/>
              </a:rPr>
              <a:t>102</a:t>
            </a:r>
            <a:r>
              <a:rPr sz="1950" b="0" spc="-20" dirty="0">
                <a:solidFill>
                  <a:srgbClr val="2FC666"/>
                </a:solidFill>
                <a:latin typeface="Calibri Light"/>
                <a:cs typeface="Calibri Light"/>
              </a:rPr>
              <a:t> </a:t>
            </a:r>
            <a:r>
              <a:rPr sz="1950" b="0" spc="-50" dirty="0">
                <a:solidFill>
                  <a:srgbClr val="2FC666"/>
                </a:solidFill>
                <a:latin typeface="Calibri Light"/>
                <a:cs typeface="Calibri Light"/>
              </a:rPr>
              <a:t>€</a:t>
            </a:r>
            <a:endParaRPr sz="1950">
              <a:latin typeface="Calibri Light"/>
              <a:cs typeface="Calibri Light"/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51E4128B-D7EC-A5FC-D85B-45B72AB4D901}"/>
              </a:ext>
            </a:extLst>
          </p:cNvPr>
          <p:cNvSpPr txBox="1"/>
          <p:nvPr/>
        </p:nvSpPr>
        <p:spPr>
          <a:xfrm>
            <a:off x="5858602" y="3182129"/>
            <a:ext cx="16268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i="1" dirty="0">
                <a:solidFill>
                  <a:srgbClr val="000040"/>
                </a:solidFill>
                <a:latin typeface="Calibri Light"/>
                <a:cs typeface="Calibri Light"/>
              </a:rPr>
              <a:t>Produits</a:t>
            </a:r>
            <a:r>
              <a:rPr sz="1000" b="0" i="1" spc="-50" dirty="0">
                <a:solidFill>
                  <a:srgbClr val="000040"/>
                </a:solidFill>
                <a:latin typeface="Calibri Light"/>
                <a:cs typeface="Calibri Light"/>
              </a:rPr>
              <a:t> </a:t>
            </a:r>
            <a:r>
              <a:rPr sz="1000" b="0" i="1" dirty="0">
                <a:solidFill>
                  <a:srgbClr val="000040"/>
                </a:solidFill>
                <a:latin typeface="Calibri Light"/>
                <a:cs typeface="Calibri Light"/>
              </a:rPr>
              <a:t>d'exploitation</a:t>
            </a:r>
            <a:r>
              <a:rPr sz="1000" b="0" i="1" spc="-15" dirty="0">
                <a:solidFill>
                  <a:srgbClr val="000040"/>
                </a:solidFill>
                <a:latin typeface="Calibri Light"/>
                <a:cs typeface="Calibri Light"/>
              </a:rPr>
              <a:t> </a:t>
            </a:r>
            <a:r>
              <a:rPr sz="1000" b="0" i="1" dirty="0">
                <a:solidFill>
                  <a:srgbClr val="000040"/>
                </a:solidFill>
                <a:latin typeface="Calibri Light"/>
                <a:cs typeface="Calibri Light"/>
              </a:rPr>
              <a:t>:</a:t>
            </a:r>
            <a:r>
              <a:rPr sz="1000" b="0" i="1" spc="-30" dirty="0">
                <a:solidFill>
                  <a:srgbClr val="000040"/>
                </a:solidFill>
                <a:latin typeface="Calibri Light"/>
                <a:cs typeface="Calibri Light"/>
              </a:rPr>
              <a:t> </a:t>
            </a:r>
            <a:r>
              <a:rPr sz="1000" b="0" i="1" dirty="0">
                <a:solidFill>
                  <a:srgbClr val="FF2B2B"/>
                </a:solidFill>
                <a:latin typeface="Calibri Light"/>
                <a:cs typeface="Calibri Light"/>
              </a:rPr>
              <a:t>-</a:t>
            </a:r>
            <a:r>
              <a:rPr sz="1000" b="0" i="1" spc="-20" dirty="0">
                <a:solidFill>
                  <a:srgbClr val="FF2B2B"/>
                </a:solidFill>
                <a:latin typeface="Calibri Light"/>
                <a:cs typeface="Calibri Light"/>
              </a:rPr>
              <a:t>15,7%</a:t>
            </a:r>
            <a:endParaRPr sz="1000">
              <a:latin typeface="Calibri Light"/>
              <a:cs typeface="Calibri Light"/>
            </a:endParaRPr>
          </a:p>
        </p:txBody>
      </p:sp>
      <p:grpSp>
        <p:nvGrpSpPr>
          <p:cNvPr id="30" name="object 18">
            <a:extLst>
              <a:ext uri="{FF2B5EF4-FFF2-40B4-BE49-F238E27FC236}">
                <a16:creationId xmlns:a16="http://schemas.microsoft.com/office/drawing/2014/main" id="{C7B726D4-C603-8002-DA7C-8D54091E2717}"/>
              </a:ext>
            </a:extLst>
          </p:cNvPr>
          <p:cNvGrpSpPr/>
          <p:nvPr/>
        </p:nvGrpSpPr>
        <p:grpSpPr>
          <a:xfrm>
            <a:off x="6600223" y="1282249"/>
            <a:ext cx="929640" cy="1130300"/>
            <a:chOff x="4450159" y="1540470"/>
            <a:chExt cx="929640" cy="1130300"/>
          </a:xfrm>
        </p:grpSpPr>
        <p:sp>
          <p:nvSpPr>
            <p:cNvPr id="31" name="object 19">
              <a:extLst>
                <a:ext uri="{FF2B5EF4-FFF2-40B4-BE49-F238E27FC236}">
                  <a16:creationId xmlns:a16="http://schemas.microsoft.com/office/drawing/2014/main" id="{6EE5D6C0-CA32-965C-20E7-445002D71DE4}"/>
                </a:ext>
              </a:extLst>
            </p:cNvPr>
            <p:cNvSpPr/>
            <p:nvPr/>
          </p:nvSpPr>
          <p:spPr>
            <a:xfrm>
              <a:off x="4450159" y="1741090"/>
              <a:ext cx="929640" cy="929640"/>
            </a:xfrm>
            <a:custGeom>
              <a:avLst/>
              <a:gdLst/>
              <a:ahLst/>
              <a:cxnLst/>
              <a:rect l="l" t="t" r="r" b="b"/>
              <a:pathLst>
                <a:path w="929639" h="929639">
                  <a:moveTo>
                    <a:pt x="929540" y="0"/>
                  </a:moveTo>
                  <a:lnTo>
                    <a:pt x="0" y="0"/>
                  </a:lnTo>
                  <a:lnTo>
                    <a:pt x="0" y="929540"/>
                  </a:lnTo>
                  <a:lnTo>
                    <a:pt x="929540" y="929540"/>
                  </a:lnTo>
                  <a:lnTo>
                    <a:pt x="92954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0">
              <a:extLst>
                <a:ext uri="{FF2B5EF4-FFF2-40B4-BE49-F238E27FC236}">
                  <a16:creationId xmlns:a16="http://schemas.microsoft.com/office/drawing/2014/main" id="{7034252A-1897-8922-033F-3C5687AC6DFE}"/>
                </a:ext>
              </a:extLst>
            </p:cNvPr>
            <p:cNvSpPr/>
            <p:nvPr/>
          </p:nvSpPr>
          <p:spPr>
            <a:xfrm>
              <a:off x="4450159" y="1540470"/>
              <a:ext cx="929640" cy="194310"/>
            </a:xfrm>
            <a:custGeom>
              <a:avLst/>
              <a:gdLst/>
              <a:ahLst/>
              <a:cxnLst/>
              <a:rect l="l" t="t" r="r" b="b"/>
              <a:pathLst>
                <a:path w="929639" h="194310">
                  <a:moveTo>
                    <a:pt x="929540" y="0"/>
                  </a:moveTo>
                  <a:lnTo>
                    <a:pt x="0" y="0"/>
                  </a:lnTo>
                  <a:lnTo>
                    <a:pt x="0" y="193932"/>
                  </a:lnTo>
                  <a:lnTo>
                    <a:pt x="929540" y="193932"/>
                  </a:lnTo>
                  <a:lnTo>
                    <a:pt x="929540" y="0"/>
                  </a:lnTo>
                  <a:close/>
                </a:path>
              </a:pathLst>
            </a:custGeom>
            <a:solidFill>
              <a:srgbClr val="34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21">
            <a:extLst>
              <a:ext uri="{FF2B5EF4-FFF2-40B4-BE49-F238E27FC236}">
                <a16:creationId xmlns:a16="http://schemas.microsoft.com/office/drawing/2014/main" id="{AC85BDE1-D307-FFEE-8803-7024E3F455E7}"/>
              </a:ext>
            </a:extLst>
          </p:cNvPr>
          <p:cNvSpPr txBox="1"/>
          <p:nvPr/>
        </p:nvSpPr>
        <p:spPr>
          <a:xfrm>
            <a:off x="6801518" y="1289611"/>
            <a:ext cx="524510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0" dirty="0">
                <a:solidFill>
                  <a:srgbClr val="F5F5F5"/>
                </a:solidFill>
                <a:latin typeface="Calibri Light"/>
                <a:cs typeface="Calibri Light"/>
              </a:rPr>
              <a:t>%</a:t>
            </a:r>
            <a:r>
              <a:rPr sz="900" b="0" spc="-5" dirty="0">
                <a:solidFill>
                  <a:srgbClr val="F5F5F5"/>
                </a:solidFill>
                <a:latin typeface="Calibri Light"/>
                <a:cs typeface="Calibri Light"/>
              </a:rPr>
              <a:t> </a:t>
            </a:r>
            <a:r>
              <a:rPr sz="900" b="0" spc="-10" dirty="0">
                <a:solidFill>
                  <a:srgbClr val="F5F5F5"/>
                </a:solidFill>
                <a:latin typeface="Calibri Light"/>
                <a:cs typeface="Calibri Light"/>
              </a:rPr>
              <a:t>Produits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6C3ACE2B-D54C-786C-A66F-13CE9C7D9B36}"/>
              </a:ext>
            </a:extLst>
          </p:cNvPr>
          <p:cNvSpPr txBox="1"/>
          <p:nvPr/>
        </p:nvSpPr>
        <p:spPr>
          <a:xfrm>
            <a:off x="6667771" y="1523668"/>
            <a:ext cx="81661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0" spc="-10" dirty="0">
                <a:latin typeface="Calibri Light"/>
                <a:cs typeface="Calibri Light"/>
              </a:rPr>
              <a:t>28,46%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243CC275-8223-6145-19C9-78C07E667199}"/>
              </a:ext>
            </a:extLst>
          </p:cNvPr>
          <p:cNvSpPr/>
          <p:nvPr/>
        </p:nvSpPr>
        <p:spPr>
          <a:xfrm>
            <a:off x="6633660" y="1950983"/>
            <a:ext cx="869950" cy="0"/>
          </a:xfrm>
          <a:custGeom>
            <a:avLst/>
            <a:gdLst/>
            <a:ahLst/>
            <a:cxnLst/>
            <a:rect l="l" t="t" r="r" b="b"/>
            <a:pathLst>
              <a:path w="869950">
                <a:moveTo>
                  <a:pt x="0" y="0"/>
                </a:moveTo>
                <a:lnTo>
                  <a:pt x="869354" y="0"/>
                </a:lnTo>
              </a:path>
            </a:pathLst>
          </a:custGeom>
          <a:ln w="6687">
            <a:solidFill>
              <a:srgbClr val="9F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2E09271D-A25D-B937-5781-8C09DBA52717}"/>
              </a:ext>
            </a:extLst>
          </p:cNvPr>
          <p:cNvSpPr txBox="1"/>
          <p:nvPr/>
        </p:nvSpPr>
        <p:spPr>
          <a:xfrm>
            <a:off x="6748019" y="2018531"/>
            <a:ext cx="732790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b="0" spc="-10" dirty="0">
                <a:latin typeface="Calibri Light"/>
                <a:cs typeface="Calibri Light"/>
              </a:rPr>
              <a:t>53,61%</a:t>
            </a:r>
            <a:endParaRPr sz="1850">
              <a:latin typeface="Calibri Light"/>
              <a:cs typeface="Calibri Light"/>
            </a:endParaRPr>
          </a:p>
        </p:txBody>
      </p:sp>
      <p:grpSp>
        <p:nvGrpSpPr>
          <p:cNvPr id="37" name="object 25">
            <a:extLst>
              <a:ext uri="{FF2B5EF4-FFF2-40B4-BE49-F238E27FC236}">
                <a16:creationId xmlns:a16="http://schemas.microsoft.com/office/drawing/2014/main" id="{33314A44-5299-02A3-F897-0E9E27877D43}"/>
              </a:ext>
            </a:extLst>
          </p:cNvPr>
          <p:cNvGrpSpPr/>
          <p:nvPr/>
        </p:nvGrpSpPr>
        <p:grpSpPr>
          <a:xfrm>
            <a:off x="7603324" y="1282249"/>
            <a:ext cx="1411605" cy="1879600"/>
            <a:chOff x="5453260" y="1540470"/>
            <a:chExt cx="1411605" cy="1879600"/>
          </a:xfrm>
        </p:grpSpPr>
        <p:sp>
          <p:nvSpPr>
            <p:cNvPr id="38" name="object 26">
              <a:extLst>
                <a:ext uri="{FF2B5EF4-FFF2-40B4-BE49-F238E27FC236}">
                  <a16:creationId xmlns:a16="http://schemas.microsoft.com/office/drawing/2014/main" id="{D3C11F7F-9B0C-246F-F497-CF156D5CED75}"/>
                </a:ext>
              </a:extLst>
            </p:cNvPr>
            <p:cNvSpPr/>
            <p:nvPr/>
          </p:nvSpPr>
          <p:spPr>
            <a:xfrm>
              <a:off x="5466635" y="1553845"/>
              <a:ext cx="1398270" cy="1866264"/>
            </a:xfrm>
            <a:custGeom>
              <a:avLst/>
              <a:gdLst/>
              <a:ahLst/>
              <a:cxnLst/>
              <a:rect l="l" t="t" r="r" b="b"/>
              <a:pathLst>
                <a:path w="1398270" h="1866264">
                  <a:moveTo>
                    <a:pt x="1397654" y="0"/>
                  </a:moveTo>
                  <a:lnTo>
                    <a:pt x="0" y="0"/>
                  </a:lnTo>
                  <a:lnTo>
                    <a:pt x="0" y="1865768"/>
                  </a:lnTo>
                  <a:lnTo>
                    <a:pt x="1397654" y="1865768"/>
                  </a:lnTo>
                  <a:lnTo>
                    <a:pt x="139765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7">
              <a:extLst>
                <a:ext uri="{FF2B5EF4-FFF2-40B4-BE49-F238E27FC236}">
                  <a16:creationId xmlns:a16="http://schemas.microsoft.com/office/drawing/2014/main" id="{F8557843-25A8-A2C8-F426-D7649EE86EE7}"/>
                </a:ext>
              </a:extLst>
            </p:cNvPr>
            <p:cNvSpPr/>
            <p:nvPr/>
          </p:nvSpPr>
          <p:spPr>
            <a:xfrm>
              <a:off x="5453260" y="1540470"/>
              <a:ext cx="1398270" cy="1866264"/>
            </a:xfrm>
            <a:custGeom>
              <a:avLst/>
              <a:gdLst/>
              <a:ahLst/>
              <a:cxnLst/>
              <a:rect l="l" t="t" r="r" b="b"/>
              <a:pathLst>
                <a:path w="1398270" h="1866264">
                  <a:moveTo>
                    <a:pt x="1397654" y="0"/>
                  </a:moveTo>
                  <a:lnTo>
                    <a:pt x="0" y="0"/>
                  </a:lnTo>
                  <a:lnTo>
                    <a:pt x="0" y="1865768"/>
                  </a:lnTo>
                  <a:lnTo>
                    <a:pt x="1397654" y="1865768"/>
                  </a:lnTo>
                  <a:lnTo>
                    <a:pt x="1397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8">
              <a:extLst>
                <a:ext uri="{FF2B5EF4-FFF2-40B4-BE49-F238E27FC236}">
                  <a16:creationId xmlns:a16="http://schemas.microsoft.com/office/drawing/2014/main" id="{3F01170A-7343-0963-FACC-4FFC335A3575}"/>
                </a:ext>
              </a:extLst>
            </p:cNvPr>
            <p:cNvSpPr/>
            <p:nvPr/>
          </p:nvSpPr>
          <p:spPr>
            <a:xfrm>
              <a:off x="5600382" y="1667529"/>
              <a:ext cx="220979" cy="1625600"/>
            </a:xfrm>
            <a:custGeom>
              <a:avLst/>
              <a:gdLst/>
              <a:ahLst/>
              <a:cxnLst/>
              <a:rect l="l" t="t" r="r" b="b"/>
              <a:pathLst>
                <a:path w="220979" h="1625600">
                  <a:moveTo>
                    <a:pt x="220682" y="0"/>
                  </a:moveTo>
                  <a:lnTo>
                    <a:pt x="0" y="0"/>
                  </a:lnTo>
                  <a:lnTo>
                    <a:pt x="0" y="1625024"/>
                  </a:lnTo>
                  <a:lnTo>
                    <a:pt x="220682" y="1625024"/>
                  </a:lnTo>
                  <a:lnTo>
                    <a:pt x="220682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9">
              <a:extLst>
                <a:ext uri="{FF2B5EF4-FFF2-40B4-BE49-F238E27FC236}">
                  <a16:creationId xmlns:a16="http://schemas.microsoft.com/office/drawing/2014/main" id="{C2368076-02D6-3F50-5754-315C1FA0B665}"/>
                </a:ext>
              </a:extLst>
            </p:cNvPr>
            <p:cNvSpPr/>
            <p:nvPr/>
          </p:nvSpPr>
          <p:spPr>
            <a:xfrm>
              <a:off x="6041747" y="1767840"/>
              <a:ext cx="220979" cy="1525270"/>
            </a:xfrm>
            <a:custGeom>
              <a:avLst/>
              <a:gdLst/>
              <a:ahLst/>
              <a:cxnLst/>
              <a:rect l="l" t="t" r="r" b="b"/>
              <a:pathLst>
                <a:path w="220979" h="1525270">
                  <a:moveTo>
                    <a:pt x="220682" y="0"/>
                  </a:moveTo>
                  <a:lnTo>
                    <a:pt x="0" y="0"/>
                  </a:lnTo>
                  <a:lnTo>
                    <a:pt x="0" y="1524714"/>
                  </a:lnTo>
                  <a:lnTo>
                    <a:pt x="220682" y="1524714"/>
                  </a:lnTo>
                  <a:lnTo>
                    <a:pt x="220682" y="0"/>
                  </a:lnTo>
                  <a:close/>
                </a:path>
              </a:pathLst>
            </a:custGeom>
            <a:solidFill>
              <a:srgbClr val="FFB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0">
              <a:extLst>
                <a:ext uri="{FF2B5EF4-FFF2-40B4-BE49-F238E27FC236}">
                  <a16:creationId xmlns:a16="http://schemas.microsoft.com/office/drawing/2014/main" id="{5A791B99-D8B1-D482-9B04-4BD8A1BCE5A9}"/>
                </a:ext>
              </a:extLst>
            </p:cNvPr>
            <p:cNvSpPr/>
            <p:nvPr/>
          </p:nvSpPr>
          <p:spPr>
            <a:xfrm>
              <a:off x="6483111" y="2563633"/>
              <a:ext cx="220979" cy="728980"/>
            </a:xfrm>
            <a:custGeom>
              <a:avLst/>
              <a:gdLst/>
              <a:ahLst/>
              <a:cxnLst/>
              <a:rect l="l" t="t" r="r" b="b"/>
              <a:pathLst>
                <a:path w="220979" h="728979">
                  <a:moveTo>
                    <a:pt x="220682" y="0"/>
                  </a:moveTo>
                  <a:lnTo>
                    <a:pt x="0" y="0"/>
                  </a:lnTo>
                  <a:lnTo>
                    <a:pt x="0" y="728920"/>
                  </a:lnTo>
                  <a:lnTo>
                    <a:pt x="220682" y="728920"/>
                  </a:lnTo>
                  <a:lnTo>
                    <a:pt x="220682" y="0"/>
                  </a:lnTo>
                  <a:close/>
                </a:path>
              </a:pathLst>
            </a:custGeom>
            <a:solidFill>
              <a:srgbClr val="1D2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1">
              <a:extLst>
                <a:ext uri="{FF2B5EF4-FFF2-40B4-BE49-F238E27FC236}">
                  <a16:creationId xmlns:a16="http://schemas.microsoft.com/office/drawing/2014/main" id="{2F76562F-D15F-4543-34B9-1AADE31B5CB5}"/>
                </a:ext>
              </a:extLst>
            </p:cNvPr>
            <p:cNvSpPr/>
            <p:nvPr/>
          </p:nvSpPr>
          <p:spPr>
            <a:xfrm>
              <a:off x="5466635" y="3225681"/>
              <a:ext cx="1357630" cy="133985"/>
            </a:xfrm>
            <a:custGeom>
              <a:avLst/>
              <a:gdLst/>
              <a:ahLst/>
              <a:cxnLst/>
              <a:rect l="l" t="t" r="r" b="b"/>
              <a:pathLst>
                <a:path w="1357629" h="133985">
                  <a:moveTo>
                    <a:pt x="0" y="66873"/>
                  </a:moveTo>
                  <a:lnTo>
                    <a:pt x="1357530" y="66873"/>
                  </a:lnTo>
                  <a:lnTo>
                    <a:pt x="1290657" y="0"/>
                  </a:lnTo>
                </a:path>
                <a:path w="1357629" h="133985">
                  <a:moveTo>
                    <a:pt x="1357530" y="66873"/>
                  </a:moveTo>
                  <a:lnTo>
                    <a:pt x="1290657" y="133746"/>
                  </a:lnTo>
                </a:path>
                <a:path w="1357629" h="133985">
                  <a:moveTo>
                    <a:pt x="240744" y="46811"/>
                  </a:moveTo>
                  <a:lnTo>
                    <a:pt x="240744" y="86935"/>
                  </a:lnTo>
                </a:path>
              </a:pathLst>
            </a:custGeom>
            <a:ln w="6687">
              <a:solidFill>
                <a:srgbClr val="9F9F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32">
            <a:extLst>
              <a:ext uri="{FF2B5EF4-FFF2-40B4-BE49-F238E27FC236}">
                <a16:creationId xmlns:a16="http://schemas.microsoft.com/office/drawing/2014/main" id="{C4BB609A-B485-43C1-4342-6D3D5864227A}"/>
              </a:ext>
            </a:extLst>
          </p:cNvPr>
          <p:cNvSpPr txBox="1"/>
          <p:nvPr/>
        </p:nvSpPr>
        <p:spPr>
          <a:xfrm>
            <a:off x="7764495" y="3048382"/>
            <a:ext cx="18351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0" spc="-20" dirty="0">
                <a:solidFill>
                  <a:srgbClr val="454545"/>
                </a:solidFill>
                <a:latin typeface="Calibri Light"/>
                <a:cs typeface="Calibri Light"/>
              </a:rPr>
              <a:t>2023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48" name="object 33">
            <a:extLst>
              <a:ext uri="{FF2B5EF4-FFF2-40B4-BE49-F238E27FC236}">
                <a16:creationId xmlns:a16="http://schemas.microsoft.com/office/drawing/2014/main" id="{BAB7BDC3-99D0-FBAB-33B1-73FC7B30840C}"/>
              </a:ext>
            </a:extLst>
          </p:cNvPr>
          <p:cNvSpPr/>
          <p:nvPr/>
        </p:nvSpPr>
        <p:spPr>
          <a:xfrm>
            <a:off x="8298808" y="3014271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24"/>
                </a:lnTo>
              </a:path>
            </a:pathLst>
          </a:custGeom>
          <a:ln w="6687">
            <a:solidFill>
              <a:srgbClr val="9F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4">
            <a:extLst>
              <a:ext uri="{FF2B5EF4-FFF2-40B4-BE49-F238E27FC236}">
                <a16:creationId xmlns:a16="http://schemas.microsoft.com/office/drawing/2014/main" id="{49175F45-473A-E2B2-19DB-BBA025F2DA04}"/>
              </a:ext>
            </a:extLst>
          </p:cNvPr>
          <p:cNvSpPr txBox="1"/>
          <p:nvPr/>
        </p:nvSpPr>
        <p:spPr>
          <a:xfrm>
            <a:off x="8205860" y="3048382"/>
            <a:ext cx="18351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0" spc="-20" dirty="0">
                <a:solidFill>
                  <a:srgbClr val="454545"/>
                </a:solidFill>
                <a:latin typeface="Calibri Light"/>
                <a:cs typeface="Calibri Light"/>
              </a:rPr>
              <a:t>2024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52" name="object 35">
            <a:extLst>
              <a:ext uri="{FF2B5EF4-FFF2-40B4-BE49-F238E27FC236}">
                <a16:creationId xmlns:a16="http://schemas.microsoft.com/office/drawing/2014/main" id="{FF53EC88-4B63-39CA-45CD-168E1480299C}"/>
              </a:ext>
            </a:extLst>
          </p:cNvPr>
          <p:cNvSpPr/>
          <p:nvPr/>
        </p:nvSpPr>
        <p:spPr>
          <a:xfrm>
            <a:off x="8740173" y="3014271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124"/>
                </a:lnTo>
              </a:path>
            </a:pathLst>
          </a:custGeom>
          <a:ln w="6687">
            <a:solidFill>
              <a:srgbClr val="9F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6">
            <a:extLst>
              <a:ext uri="{FF2B5EF4-FFF2-40B4-BE49-F238E27FC236}">
                <a16:creationId xmlns:a16="http://schemas.microsoft.com/office/drawing/2014/main" id="{0AF9FA63-9C94-B641-28DA-41BAC69EE9AB}"/>
              </a:ext>
            </a:extLst>
          </p:cNvPr>
          <p:cNvSpPr txBox="1"/>
          <p:nvPr/>
        </p:nvSpPr>
        <p:spPr>
          <a:xfrm>
            <a:off x="8647225" y="3048382"/>
            <a:ext cx="18351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0" spc="-20" dirty="0">
                <a:solidFill>
                  <a:srgbClr val="454545"/>
                </a:solidFill>
                <a:latin typeface="Calibri Light"/>
                <a:cs typeface="Calibri Light"/>
              </a:rPr>
              <a:t>2025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56" name="object 37">
            <a:extLst>
              <a:ext uri="{FF2B5EF4-FFF2-40B4-BE49-F238E27FC236}">
                <a16:creationId xmlns:a16="http://schemas.microsoft.com/office/drawing/2014/main" id="{B79803C4-BA8F-B7E8-777D-AA12301B1F15}"/>
              </a:ext>
            </a:extLst>
          </p:cNvPr>
          <p:cNvSpPr txBox="1"/>
          <p:nvPr/>
        </p:nvSpPr>
        <p:spPr>
          <a:xfrm>
            <a:off x="7710997" y="1282924"/>
            <a:ext cx="30035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95" dirty="0">
                <a:solidFill>
                  <a:srgbClr val="454545"/>
                </a:solidFill>
                <a:latin typeface="Calibri Light"/>
                <a:cs typeface="Calibri Light"/>
              </a:rPr>
              <a:t>1</a:t>
            </a:r>
            <a:r>
              <a:rPr sz="600" b="0" u="sng" spc="-20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75,3</a:t>
            </a:r>
            <a:r>
              <a:rPr sz="600" b="0" u="sng" spc="50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spc="-25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k</a:t>
            </a:r>
            <a:r>
              <a:rPr sz="600" b="0" u="none" spc="-25" dirty="0">
                <a:solidFill>
                  <a:srgbClr val="454545"/>
                </a:solidFill>
                <a:latin typeface="Calibri Light"/>
                <a:cs typeface="Calibri Light"/>
              </a:rPr>
              <a:t>€</a:t>
            </a:r>
            <a:endParaRPr sz="600">
              <a:latin typeface="Calibri Light"/>
              <a:cs typeface="Calibri Light"/>
            </a:endParaRPr>
          </a:p>
        </p:txBody>
      </p:sp>
      <p:sp>
        <p:nvSpPr>
          <p:cNvPr id="57" name="object 38">
            <a:extLst>
              <a:ext uri="{FF2B5EF4-FFF2-40B4-BE49-F238E27FC236}">
                <a16:creationId xmlns:a16="http://schemas.microsoft.com/office/drawing/2014/main" id="{AA1CFB90-C962-F4DE-46BF-122352C9B734}"/>
              </a:ext>
            </a:extLst>
          </p:cNvPr>
          <p:cNvSpPr txBox="1"/>
          <p:nvPr/>
        </p:nvSpPr>
        <p:spPr>
          <a:xfrm>
            <a:off x="8152361" y="1383234"/>
            <a:ext cx="30035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95" dirty="0">
                <a:solidFill>
                  <a:srgbClr val="454545"/>
                </a:solidFill>
                <a:latin typeface="Calibri Light"/>
                <a:cs typeface="Calibri Light"/>
              </a:rPr>
              <a:t>1</a:t>
            </a:r>
            <a:r>
              <a:rPr sz="600" b="0" u="sng" spc="-20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64,5</a:t>
            </a:r>
            <a:r>
              <a:rPr sz="600" b="0" u="sng" spc="50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spc="-25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k</a:t>
            </a:r>
            <a:r>
              <a:rPr sz="600" b="0" u="none" spc="-25" dirty="0">
                <a:solidFill>
                  <a:srgbClr val="454545"/>
                </a:solidFill>
                <a:latin typeface="Calibri Light"/>
                <a:cs typeface="Calibri Light"/>
              </a:rPr>
              <a:t>€</a:t>
            </a:r>
            <a:endParaRPr sz="600">
              <a:latin typeface="Calibri Light"/>
              <a:cs typeface="Calibri Light"/>
            </a:endParaRPr>
          </a:p>
        </p:txBody>
      </p:sp>
      <p:sp>
        <p:nvSpPr>
          <p:cNvPr id="58" name="object 39">
            <a:extLst>
              <a:ext uri="{FF2B5EF4-FFF2-40B4-BE49-F238E27FC236}">
                <a16:creationId xmlns:a16="http://schemas.microsoft.com/office/drawing/2014/main" id="{9D04B69D-36C9-0497-C810-CE0D49905720}"/>
              </a:ext>
            </a:extLst>
          </p:cNvPr>
          <p:cNvSpPr txBox="1"/>
          <p:nvPr/>
        </p:nvSpPr>
        <p:spPr>
          <a:xfrm>
            <a:off x="8593726" y="2179028"/>
            <a:ext cx="3073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95" dirty="0">
                <a:solidFill>
                  <a:srgbClr val="454545"/>
                </a:solidFill>
                <a:latin typeface="Calibri Light"/>
                <a:cs typeface="Calibri Light"/>
              </a:rPr>
              <a:t>7</a:t>
            </a:r>
            <a:r>
              <a:rPr sz="600" b="0" u="sng" spc="-25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8</a:t>
            </a:r>
            <a:r>
              <a:rPr sz="600" b="0" u="sng" spc="40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365</a:t>
            </a:r>
            <a:r>
              <a:rPr sz="600" b="0" u="sng" spc="40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none" spc="-50" dirty="0">
                <a:solidFill>
                  <a:srgbClr val="454545"/>
                </a:solidFill>
                <a:latin typeface="Calibri Light"/>
                <a:cs typeface="Calibri Light"/>
              </a:rPr>
              <a:t>€</a:t>
            </a:r>
            <a:endParaRPr sz="600">
              <a:latin typeface="Calibri Light"/>
              <a:cs typeface="Calibri Light"/>
            </a:endParaRPr>
          </a:p>
        </p:txBody>
      </p:sp>
      <p:sp>
        <p:nvSpPr>
          <p:cNvPr id="59" name="object 42">
            <a:extLst>
              <a:ext uri="{FF2B5EF4-FFF2-40B4-BE49-F238E27FC236}">
                <a16:creationId xmlns:a16="http://schemas.microsoft.com/office/drawing/2014/main" id="{31E9104D-4C50-01DD-FEB0-F26C80E828A1}"/>
              </a:ext>
            </a:extLst>
          </p:cNvPr>
          <p:cNvSpPr txBox="1"/>
          <p:nvPr/>
        </p:nvSpPr>
        <p:spPr>
          <a:xfrm>
            <a:off x="2775737" y="3616627"/>
            <a:ext cx="305562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0" dirty="0">
                <a:solidFill>
                  <a:srgbClr val="1D2569"/>
                </a:solidFill>
                <a:latin typeface="Calibri Light"/>
                <a:cs typeface="Calibri Light"/>
              </a:rPr>
              <a:t>Synthèse</a:t>
            </a:r>
            <a:r>
              <a:rPr sz="1650" b="0" spc="8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650" b="0" dirty="0">
                <a:solidFill>
                  <a:srgbClr val="1D2569"/>
                </a:solidFill>
                <a:latin typeface="Calibri Light"/>
                <a:cs typeface="Calibri Light"/>
              </a:rPr>
              <a:t>des</a:t>
            </a:r>
            <a:r>
              <a:rPr sz="1650" b="0" spc="4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650" b="0" dirty="0">
                <a:solidFill>
                  <a:srgbClr val="1D2569"/>
                </a:solidFill>
                <a:latin typeface="Calibri Light"/>
                <a:cs typeface="Calibri Light"/>
              </a:rPr>
              <a:t>charges</a:t>
            </a:r>
            <a:r>
              <a:rPr sz="1650" b="0" spc="5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650" b="0" dirty="0">
                <a:solidFill>
                  <a:srgbClr val="1D2569"/>
                </a:solidFill>
                <a:latin typeface="Calibri Light"/>
                <a:cs typeface="Calibri Light"/>
              </a:rPr>
              <a:t>de</a:t>
            </a:r>
            <a:r>
              <a:rPr sz="1650" b="0" spc="8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personnel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60" name="object 43">
            <a:extLst>
              <a:ext uri="{FF2B5EF4-FFF2-40B4-BE49-F238E27FC236}">
                <a16:creationId xmlns:a16="http://schemas.microsoft.com/office/drawing/2014/main" id="{BC8B0751-453A-AA33-0156-C455B2F7EFFE}"/>
              </a:ext>
            </a:extLst>
          </p:cNvPr>
          <p:cNvSpPr/>
          <p:nvPr/>
        </p:nvSpPr>
        <p:spPr>
          <a:xfrm>
            <a:off x="2788437" y="3903508"/>
            <a:ext cx="6152515" cy="0"/>
          </a:xfrm>
          <a:custGeom>
            <a:avLst/>
            <a:gdLst/>
            <a:ahLst/>
            <a:cxnLst/>
            <a:rect l="l" t="t" r="r" b="b"/>
            <a:pathLst>
              <a:path w="6152515">
                <a:moveTo>
                  <a:pt x="0" y="0"/>
                </a:moveTo>
                <a:lnTo>
                  <a:pt x="6152356" y="0"/>
                </a:lnTo>
              </a:path>
            </a:pathLst>
          </a:custGeom>
          <a:ln w="6687">
            <a:solidFill>
              <a:srgbClr val="E4B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4">
            <a:extLst>
              <a:ext uri="{FF2B5EF4-FFF2-40B4-BE49-F238E27FC236}">
                <a16:creationId xmlns:a16="http://schemas.microsoft.com/office/drawing/2014/main" id="{30D4A19F-1E94-3AE2-10C0-C455CCA7E16B}"/>
              </a:ext>
            </a:extLst>
          </p:cNvPr>
          <p:cNvSpPr/>
          <p:nvPr/>
        </p:nvSpPr>
        <p:spPr>
          <a:xfrm>
            <a:off x="5108946" y="4110816"/>
            <a:ext cx="568960" cy="194310"/>
          </a:xfrm>
          <a:custGeom>
            <a:avLst/>
            <a:gdLst/>
            <a:ahLst/>
            <a:cxnLst/>
            <a:rect l="l" t="t" r="r" b="b"/>
            <a:pathLst>
              <a:path w="568960" h="194309">
                <a:moveTo>
                  <a:pt x="568424" y="0"/>
                </a:moveTo>
                <a:lnTo>
                  <a:pt x="0" y="0"/>
                </a:lnTo>
                <a:lnTo>
                  <a:pt x="0" y="193932"/>
                </a:lnTo>
                <a:lnTo>
                  <a:pt x="568424" y="193932"/>
                </a:lnTo>
                <a:lnTo>
                  <a:pt x="568424" y="0"/>
                </a:lnTo>
                <a:close/>
              </a:path>
            </a:pathLst>
          </a:custGeom>
          <a:solidFill>
            <a:srgbClr val="1D2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45">
            <a:extLst>
              <a:ext uri="{FF2B5EF4-FFF2-40B4-BE49-F238E27FC236}">
                <a16:creationId xmlns:a16="http://schemas.microsoft.com/office/drawing/2014/main" id="{A2CB3BFE-36CD-EF18-FBFA-CFD6C16EBA39}"/>
              </a:ext>
            </a:extLst>
          </p:cNvPr>
          <p:cNvSpPr/>
          <p:nvPr/>
        </p:nvSpPr>
        <p:spPr>
          <a:xfrm>
            <a:off x="6245794" y="4110816"/>
            <a:ext cx="568960" cy="194310"/>
          </a:xfrm>
          <a:custGeom>
            <a:avLst/>
            <a:gdLst/>
            <a:ahLst/>
            <a:cxnLst/>
            <a:rect l="l" t="t" r="r" b="b"/>
            <a:pathLst>
              <a:path w="568960" h="194309">
                <a:moveTo>
                  <a:pt x="568424" y="0"/>
                </a:moveTo>
                <a:lnTo>
                  <a:pt x="0" y="0"/>
                </a:lnTo>
                <a:lnTo>
                  <a:pt x="0" y="193932"/>
                </a:lnTo>
                <a:lnTo>
                  <a:pt x="568424" y="193932"/>
                </a:lnTo>
                <a:lnTo>
                  <a:pt x="568424" y="0"/>
                </a:lnTo>
                <a:close/>
              </a:path>
            </a:pathLst>
          </a:custGeom>
          <a:solidFill>
            <a:srgbClr val="1D2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3" name="object 46">
            <a:extLst>
              <a:ext uri="{FF2B5EF4-FFF2-40B4-BE49-F238E27FC236}">
                <a16:creationId xmlns:a16="http://schemas.microsoft.com/office/drawing/2014/main" id="{A5D98764-3070-730F-B2B7-3ABFDAD5BE0A}"/>
              </a:ext>
            </a:extLst>
          </p:cNvPr>
          <p:cNvGraphicFramePr>
            <a:graphicFrameLocks noGrp="1"/>
          </p:cNvGraphicFramePr>
          <p:nvPr/>
        </p:nvGraphicFramePr>
        <p:xfrm>
          <a:off x="2788437" y="4110816"/>
          <a:ext cx="6152515" cy="2205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504">
                <a:tc gridSpan="2">
                  <a:txBody>
                    <a:bodyPr/>
                    <a:lstStyle/>
                    <a:p>
                      <a:pPr marR="1549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2025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53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2024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/>
                </a:tc>
                <a:tc gridSpan="2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Évolution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>
                    <a:solidFill>
                      <a:srgbClr val="E4B6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25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Salaires</a:t>
                      </a:r>
                      <a:r>
                        <a:rPr sz="1250" b="1" spc="1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bruts</a:t>
                      </a:r>
                      <a:endParaRPr sz="1250">
                        <a:latin typeface="Calibri Light"/>
                        <a:cs typeface="Calibri Light"/>
                      </a:endParaRPr>
                    </a:p>
                  </a:txBody>
                  <a:tcPr marL="0" marR="0" marT="16510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25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61</a:t>
                      </a:r>
                      <a:r>
                        <a:rPr sz="1250" b="1" spc="17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322</a:t>
                      </a:r>
                      <a:r>
                        <a:rPr sz="1250" b="1" spc="17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250">
                        <a:latin typeface="Calibri Light"/>
                        <a:cs typeface="Calibri Light"/>
                      </a:endParaRPr>
                    </a:p>
                  </a:txBody>
                  <a:tcPr marL="0" marR="0" marT="16510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285115" algn="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25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127</a:t>
                      </a:r>
                      <a:r>
                        <a:rPr sz="1250" b="1" spc="19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342</a:t>
                      </a:r>
                      <a:r>
                        <a:rPr sz="1250" b="1" spc="20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250">
                        <a:latin typeface="Calibri Light"/>
                        <a:cs typeface="Calibri Light"/>
                      </a:endParaRPr>
                    </a:p>
                  </a:txBody>
                  <a:tcPr marL="0" marR="0" marT="16510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73660" algn="r">
                        <a:lnSpc>
                          <a:spcPct val="100000"/>
                        </a:lnSpc>
                      </a:pPr>
                      <a:r>
                        <a:rPr sz="100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0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66</a:t>
                      </a:r>
                      <a:r>
                        <a:rPr sz="10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020</a:t>
                      </a:r>
                      <a:r>
                        <a:rPr sz="1000" b="1" spc="1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3746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25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250" b="1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51,8%</a:t>
                      </a:r>
                      <a:endParaRPr sz="1250">
                        <a:latin typeface="Calibri Light"/>
                        <a:cs typeface="Calibri Light"/>
                      </a:endParaRPr>
                    </a:p>
                  </a:txBody>
                  <a:tcPr marL="0" marR="0" marT="165100" marB="0"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5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Charges</a:t>
                      </a:r>
                      <a:r>
                        <a:rPr sz="1250" b="0" spc="-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sociales</a:t>
                      </a:r>
                      <a:endParaRPr sz="1250">
                        <a:latin typeface="Calibri Light"/>
                        <a:cs typeface="Calibri Light"/>
                      </a:endParaRPr>
                    </a:p>
                  </a:txBody>
                  <a:tcPr marL="0" marR="0" marT="12890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14</a:t>
                      </a:r>
                      <a:r>
                        <a:rPr sz="1250" b="0" spc="-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896</a:t>
                      </a:r>
                      <a:r>
                        <a:rPr sz="1250" b="0" spc="-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250">
                        <a:latin typeface="Calibri Light"/>
                        <a:cs typeface="Calibri Light"/>
                      </a:endParaRPr>
                    </a:p>
                  </a:txBody>
                  <a:tcPr marL="0" marR="0" marT="12890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78765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30</a:t>
                      </a:r>
                      <a:r>
                        <a:rPr sz="1250" b="0" spc="-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769</a:t>
                      </a:r>
                      <a:r>
                        <a:rPr sz="1250" b="0" spc="-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250">
                        <a:latin typeface="Calibri Light"/>
                        <a:cs typeface="Calibri Light"/>
                      </a:endParaRPr>
                    </a:p>
                  </a:txBody>
                  <a:tcPr marL="0" marR="0" marT="12890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736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0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15</a:t>
                      </a:r>
                      <a:r>
                        <a:rPr sz="10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873</a:t>
                      </a:r>
                      <a:r>
                        <a:rPr sz="1000" b="1" spc="1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3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5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250" b="1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51,6%</a:t>
                      </a:r>
                      <a:endParaRPr sz="1250">
                        <a:latin typeface="Calibri Light"/>
                        <a:cs typeface="Calibri Light"/>
                      </a:endParaRPr>
                    </a:p>
                  </a:txBody>
                  <a:tcPr marL="0" marR="0" marT="128905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5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Taux</a:t>
                      </a:r>
                      <a:r>
                        <a:rPr sz="1250" b="1" spc="17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250" b="1" spc="18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charges</a:t>
                      </a:r>
                      <a:r>
                        <a:rPr sz="1250" b="1" spc="1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sociales</a:t>
                      </a:r>
                      <a:endParaRPr sz="1250">
                        <a:latin typeface="Calibri Light"/>
                        <a:cs typeface="Calibri Light"/>
                      </a:endParaRPr>
                    </a:p>
                  </a:txBody>
                  <a:tcPr marL="0" marR="0" marT="12890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FF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5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24,29%</a:t>
                      </a:r>
                      <a:endParaRPr sz="1250">
                        <a:latin typeface="Calibri Light"/>
                        <a:cs typeface="Calibri Light"/>
                      </a:endParaRPr>
                    </a:p>
                  </a:txBody>
                  <a:tcPr marL="0" marR="0" marT="12890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FF"/>
                    </a:solidFill>
                  </a:tcPr>
                </a:tc>
                <a:tc>
                  <a:txBody>
                    <a:bodyPr/>
                    <a:lstStyle/>
                    <a:p>
                      <a:pPr marR="286385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5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24,16%</a:t>
                      </a:r>
                      <a:endParaRPr sz="1250">
                        <a:latin typeface="Calibri Light"/>
                        <a:cs typeface="Calibri Light"/>
                      </a:endParaRPr>
                    </a:p>
                  </a:txBody>
                  <a:tcPr marL="0" marR="0" marT="12890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736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+0,1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63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2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Autres</a:t>
                      </a:r>
                      <a:r>
                        <a:rPr sz="1250" b="0" spc="-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charges</a:t>
                      </a:r>
                      <a:r>
                        <a:rPr sz="1250" b="0" spc="-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du</a:t>
                      </a:r>
                      <a:r>
                        <a:rPr sz="1250" b="0" spc="-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personnel</a:t>
                      </a:r>
                      <a:endParaRPr sz="1250">
                        <a:latin typeface="Calibri Light"/>
                        <a:cs typeface="Calibri Light"/>
                      </a:endParaRPr>
                    </a:p>
                  </a:txBody>
                  <a:tcPr marL="0" marR="0" marT="16192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2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r>
                        <a:rPr sz="1250" b="0" spc="-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147</a:t>
                      </a:r>
                      <a:r>
                        <a:rPr sz="1250" b="0" spc="-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250">
                        <a:latin typeface="Calibri Light"/>
                        <a:cs typeface="Calibri Light"/>
                      </a:endParaRPr>
                    </a:p>
                  </a:txBody>
                  <a:tcPr marL="0" marR="0" marT="16192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78765"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2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</a:t>
                      </a:r>
                      <a:r>
                        <a:rPr sz="1250" b="0" spc="-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356</a:t>
                      </a:r>
                      <a:r>
                        <a:rPr sz="1250" b="0" spc="-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5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250">
                        <a:latin typeface="Calibri Light"/>
                        <a:cs typeface="Calibri Light"/>
                      </a:endParaRPr>
                    </a:p>
                  </a:txBody>
                  <a:tcPr marL="0" marR="0" marT="16192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73660" algn="r">
                        <a:lnSpc>
                          <a:spcPct val="100000"/>
                        </a:lnSpc>
                      </a:pPr>
                      <a:r>
                        <a:rPr sz="100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0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</a:t>
                      </a:r>
                      <a:r>
                        <a:rPr sz="1000" b="1" spc="1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209</a:t>
                      </a:r>
                      <a:r>
                        <a:rPr sz="1000" b="1" spc="1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3429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25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250" b="1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66,2%</a:t>
                      </a:r>
                      <a:endParaRPr sz="1250">
                        <a:latin typeface="Calibri Light"/>
                        <a:cs typeface="Calibri Light"/>
                      </a:endParaRPr>
                    </a:p>
                  </a:txBody>
                  <a:tcPr marL="0" marR="0" marT="16192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20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805D4-BA5C-ADAC-A11D-6EC5D3D74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C970AF5-A488-FA64-E5DE-0824A52310F0}"/>
              </a:ext>
            </a:extLst>
          </p:cNvPr>
          <p:cNvSpPr txBox="1"/>
          <p:nvPr/>
        </p:nvSpPr>
        <p:spPr>
          <a:xfrm>
            <a:off x="2607930" y="152597"/>
            <a:ext cx="10287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0" spc="-50" dirty="0">
                <a:solidFill>
                  <a:srgbClr val="1D2569"/>
                </a:solidFill>
                <a:latin typeface="Calibri Light"/>
                <a:cs typeface="Calibri Light"/>
              </a:rPr>
              <a:t>F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51DD307-A404-2214-0D59-BFFCB2AD78ED}"/>
              </a:ext>
            </a:extLst>
          </p:cNvPr>
          <p:cNvSpPr/>
          <p:nvPr/>
        </p:nvSpPr>
        <p:spPr>
          <a:xfrm>
            <a:off x="5609873" y="1155025"/>
            <a:ext cx="568960" cy="194310"/>
          </a:xfrm>
          <a:custGeom>
            <a:avLst/>
            <a:gdLst/>
            <a:ahLst/>
            <a:cxnLst/>
            <a:rect l="l" t="t" r="r" b="b"/>
            <a:pathLst>
              <a:path w="568960" h="194309">
                <a:moveTo>
                  <a:pt x="568424" y="0"/>
                </a:moveTo>
                <a:lnTo>
                  <a:pt x="0" y="0"/>
                </a:lnTo>
                <a:lnTo>
                  <a:pt x="0" y="193932"/>
                </a:lnTo>
                <a:lnTo>
                  <a:pt x="568424" y="193932"/>
                </a:lnTo>
                <a:lnTo>
                  <a:pt x="568424" y="0"/>
                </a:lnTo>
                <a:close/>
              </a:path>
            </a:pathLst>
          </a:custGeom>
          <a:solidFill>
            <a:srgbClr val="1D2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F764540-242C-DA0A-1EE9-4C262025F60F}"/>
              </a:ext>
            </a:extLst>
          </p:cNvPr>
          <p:cNvSpPr/>
          <p:nvPr/>
        </p:nvSpPr>
        <p:spPr>
          <a:xfrm>
            <a:off x="6746721" y="1155025"/>
            <a:ext cx="568960" cy="194310"/>
          </a:xfrm>
          <a:custGeom>
            <a:avLst/>
            <a:gdLst/>
            <a:ahLst/>
            <a:cxnLst/>
            <a:rect l="l" t="t" r="r" b="b"/>
            <a:pathLst>
              <a:path w="568960" h="194309">
                <a:moveTo>
                  <a:pt x="568424" y="0"/>
                </a:moveTo>
                <a:lnTo>
                  <a:pt x="0" y="0"/>
                </a:lnTo>
                <a:lnTo>
                  <a:pt x="0" y="193932"/>
                </a:lnTo>
                <a:lnTo>
                  <a:pt x="568424" y="193932"/>
                </a:lnTo>
                <a:lnTo>
                  <a:pt x="568424" y="0"/>
                </a:lnTo>
                <a:close/>
              </a:path>
            </a:pathLst>
          </a:custGeom>
          <a:solidFill>
            <a:srgbClr val="1D2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9740AF3C-46B0-8DCD-477F-BE4A8B085EC5}"/>
              </a:ext>
            </a:extLst>
          </p:cNvPr>
          <p:cNvSpPr/>
          <p:nvPr/>
        </p:nvSpPr>
        <p:spPr>
          <a:xfrm>
            <a:off x="7636138" y="1155025"/>
            <a:ext cx="1197610" cy="194310"/>
          </a:xfrm>
          <a:custGeom>
            <a:avLst/>
            <a:gdLst/>
            <a:ahLst/>
            <a:cxnLst/>
            <a:rect l="l" t="t" r="r" b="b"/>
            <a:pathLst>
              <a:path w="1197609" h="194309">
                <a:moveTo>
                  <a:pt x="1197034" y="0"/>
                </a:moveTo>
                <a:lnTo>
                  <a:pt x="0" y="0"/>
                </a:lnTo>
                <a:lnTo>
                  <a:pt x="0" y="193932"/>
                </a:lnTo>
                <a:lnTo>
                  <a:pt x="1197034" y="193932"/>
                </a:lnTo>
                <a:lnTo>
                  <a:pt x="1197034" y="0"/>
                </a:lnTo>
                <a:close/>
              </a:path>
            </a:pathLst>
          </a:custGeom>
          <a:solidFill>
            <a:srgbClr val="E4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C6F5EF6C-B9F5-8383-6911-A4DEC280CDC3}"/>
              </a:ext>
            </a:extLst>
          </p:cNvPr>
          <p:cNvSpPr/>
          <p:nvPr/>
        </p:nvSpPr>
        <p:spPr>
          <a:xfrm>
            <a:off x="2687503" y="1890632"/>
            <a:ext cx="6152515" cy="468630"/>
          </a:xfrm>
          <a:custGeom>
            <a:avLst/>
            <a:gdLst/>
            <a:ahLst/>
            <a:cxnLst/>
            <a:rect l="l" t="t" r="r" b="b"/>
            <a:pathLst>
              <a:path w="6152515" h="468630">
                <a:moveTo>
                  <a:pt x="6152356" y="0"/>
                </a:moveTo>
                <a:lnTo>
                  <a:pt x="0" y="0"/>
                </a:lnTo>
                <a:lnTo>
                  <a:pt x="0" y="468114"/>
                </a:lnTo>
                <a:lnTo>
                  <a:pt x="6152356" y="468114"/>
                </a:lnTo>
                <a:lnTo>
                  <a:pt x="615235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3BFA85A-933A-773D-AD8D-BAED41AD7DAB}"/>
              </a:ext>
            </a:extLst>
          </p:cNvPr>
          <p:cNvSpPr/>
          <p:nvPr/>
        </p:nvSpPr>
        <p:spPr>
          <a:xfrm>
            <a:off x="2687503" y="2826860"/>
            <a:ext cx="6152515" cy="468630"/>
          </a:xfrm>
          <a:custGeom>
            <a:avLst/>
            <a:gdLst/>
            <a:ahLst/>
            <a:cxnLst/>
            <a:rect l="l" t="t" r="r" b="b"/>
            <a:pathLst>
              <a:path w="6152515" h="468629">
                <a:moveTo>
                  <a:pt x="6152356" y="0"/>
                </a:moveTo>
                <a:lnTo>
                  <a:pt x="0" y="0"/>
                </a:lnTo>
                <a:lnTo>
                  <a:pt x="0" y="468114"/>
                </a:lnTo>
                <a:lnTo>
                  <a:pt x="6152356" y="468114"/>
                </a:lnTo>
                <a:lnTo>
                  <a:pt x="6152356" y="0"/>
                </a:lnTo>
                <a:close/>
              </a:path>
            </a:pathLst>
          </a:custGeom>
          <a:solidFill>
            <a:srgbClr val="E4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2FBAC551-7621-6D1B-F532-54626067B756}"/>
              </a:ext>
            </a:extLst>
          </p:cNvPr>
          <p:cNvGraphicFramePr>
            <a:graphicFrameLocks noGrp="1"/>
          </p:cNvGraphicFramePr>
          <p:nvPr/>
        </p:nvGraphicFramePr>
        <p:xfrm>
          <a:off x="2687503" y="203750"/>
          <a:ext cx="6276337" cy="3089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3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7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3585">
                <a:tc>
                  <a:txBody>
                    <a:bodyPr/>
                    <a:lstStyle/>
                    <a:p>
                      <a:pPr marL="13335">
                        <a:lnSpc>
                          <a:spcPts val="1275"/>
                        </a:lnSpc>
                      </a:pPr>
                      <a:r>
                        <a:rPr sz="13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.N.C.V.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6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Synthèse</a:t>
                      </a:r>
                      <a:r>
                        <a:rPr sz="1650" b="0" spc="8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des</a:t>
                      </a:r>
                      <a:r>
                        <a:rPr sz="1650" b="0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5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charges</a:t>
                      </a:r>
                      <a:endParaRPr sz="16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740"/>
                        </a:lnSpc>
                      </a:pPr>
                      <a:r>
                        <a:rPr sz="75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Commentaire</a:t>
                      </a:r>
                      <a:r>
                        <a:rPr sz="750" b="0" spc="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5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625"/>
                        </a:lnSpc>
                      </a:pPr>
                      <a:r>
                        <a:rPr sz="7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750" b="0" spc="-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5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Gestion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  <a:p>
                      <a:pPr marL="50165">
                        <a:lnSpc>
                          <a:spcPts val="1440"/>
                        </a:lnSpc>
                      </a:pPr>
                      <a:r>
                        <a:rPr sz="1300" b="0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2025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54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2025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2024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387350" marR="215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Évolution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65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Charges</a:t>
                      </a:r>
                      <a:r>
                        <a:rPr sz="1400" b="0" spc="-1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fonctionnement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89865" marB="0"/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82</a:t>
                      </a:r>
                      <a:r>
                        <a:rPr sz="14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757</a:t>
                      </a:r>
                      <a:r>
                        <a:rPr sz="14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89865" marB="0"/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65</a:t>
                      </a:r>
                      <a:r>
                        <a:rPr sz="14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444</a:t>
                      </a:r>
                      <a:r>
                        <a:rPr sz="14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89865" marB="0"/>
                </a:tc>
                <a:tc>
                  <a:txBody>
                    <a:bodyPr/>
                    <a:lstStyle/>
                    <a:p>
                      <a:pPr marL="260350" marR="2159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+26,4%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898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Impôts</a:t>
                      </a:r>
                      <a:r>
                        <a:rPr sz="1400" b="0" spc="-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et</a:t>
                      </a:r>
                      <a:r>
                        <a:rPr sz="14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taxes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</a:t>
                      </a:r>
                      <a:r>
                        <a:rPr sz="14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030</a:t>
                      </a:r>
                      <a:r>
                        <a:rPr sz="14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</a:t>
                      </a:r>
                      <a:r>
                        <a:rPr sz="14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072</a:t>
                      </a:r>
                      <a:r>
                        <a:rPr sz="14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2159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+23,5%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Charges</a:t>
                      </a:r>
                      <a:r>
                        <a:rPr sz="1400" b="0" spc="-1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personnel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78</a:t>
                      </a:r>
                      <a:r>
                        <a:rPr sz="14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365</a:t>
                      </a:r>
                      <a:r>
                        <a:rPr sz="14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164</a:t>
                      </a:r>
                      <a:r>
                        <a:rPr sz="1400" b="0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467</a:t>
                      </a:r>
                      <a:r>
                        <a:rPr sz="1400" b="0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 marL="294005" marR="2159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-52,4%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Total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166</a:t>
                      </a:r>
                      <a:r>
                        <a:rPr sz="1400" b="1" spc="1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770</a:t>
                      </a:r>
                      <a:r>
                        <a:rPr sz="1400" b="1" spc="1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234</a:t>
                      </a:r>
                      <a:r>
                        <a:rPr sz="1400" b="1" spc="1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821</a:t>
                      </a:r>
                      <a:r>
                        <a:rPr sz="1400" b="1" spc="1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L="407670" marR="2159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400" b="1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29%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object 11">
            <a:extLst>
              <a:ext uri="{FF2B5EF4-FFF2-40B4-BE49-F238E27FC236}">
                <a16:creationId xmlns:a16="http://schemas.microsoft.com/office/drawing/2014/main" id="{1EFA311C-D5FC-4018-D409-0C71214609BF}"/>
              </a:ext>
            </a:extLst>
          </p:cNvPr>
          <p:cNvSpPr txBox="1"/>
          <p:nvPr/>
        </p:nvSpPr>
        <p:spPr>
          <a:xfrm>
            <a:off x="2607930" y="3549732"/>
            <a:ext cx="1953895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0" dirty="0">
                <a:solidFill>
                  <a:srgbClr val="1D2569"/>
                </a:solidFill>
                <a:latin typeface="Calibri Light"/>
                <a:cs typeface="Calibri Light"/>
              </a:rPr>
              <a:t>Synthèse</a:t>
            </a:r>
            <a:r>
              <a:rPr sz="1650" b="0" spc="8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650" b="0" dirty="0">
                <a:solidFill>
                  <a:srgbClr val="1D2569"/>
                </a:solidFill>
                <a:latin typeface="Calibri Light"/>
                <a:cs typeface="Calibri Light"/>
              </a:rPr>
              <a:t>des</a:t>
            </a:r>
            <a:r>
              <a:rPr sz="1650" b="0" spc="5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résultats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F277016-DC18-4C04-AD09-C22D6C758F88}"/>
              </a:ext>
            </a:extLst>
          </p:cNvPr>
          <p:cNvSpPr/>
          <p:nvPr/>
        </p:nvSpPr>
        <p:spPr>
          <a:xfrm>
            <a:off x="2620630" y="3836613"/>
            <a:ext cx="6152515" cy="0"/>
          </a:xfrm>
          <a:custGeom>
            <a:avLst/>
            <a:gdLst/>
            <a:ahLst/>
            <a:cxnLst/>
            <a:rect l="l" t="t" r="r" b="b"/>
            <a:pathLst>
              <a:path w="6152515">
                <a:moveTo>
                  <a:pt x="0" y="0"/>
                </a:moveTo>
                <a:lnTo>
                  <a:pt x="6152356" y="0"/>
                </a:lnTo>
              </a:path>
            </a:pathLst>
          </a:custGeom>
          <a:ln w="6687">
            <a:solidFill>
              <a:srgbClr val="E4B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58F99A2-1576-2F4A-61AC-326D60760FD6}"/>
              </a:ext>
            </a:extLst>
          </p:cNvPr>
          <p:cNvSpPr txBox="1"/>
          <p:nvPr/>
        </p:nvSpPr>
        <p:spPr>
          <a:xfrm>
            <a:off x="5543000" y="4043921"/>
            <a:ext cx="568960" cy="194310"/>
          </a:xfrm>
          <a:prstGeom prst="rect">
            <a:avLst/>
          </a:prstGeom>
          <a:solidFill>
            <a:srgbClr val="1D2569"/>
          </a:solidFill>
        </p:spPr>
        <p:txBody>
          <a:bodyPr vert="horz" wrap="square" lIns="0" tIns="1905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50"/>
              </a:spcBef>
            </a:pP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2025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914E0FE3-1430-6F40-5695-D97AD6EBE1E7}"/>
              </a:ext>
            </a:extLst>
          </p:cNvPr>
          <p:cNvSpPr txBox="1"/>
          <p:nvPr/>
        </p:nvSpPr>
        <p:spPr>
          <a:xfrm>
            <a:off x="6679848" y="4043921"/>
            <a:ext cx="568960" cy="194310"/>
          </a:xfrm>
          <a:prstGeom prst="rect">
            <a:avLst/>
          </a:prstGeom>
          <a:solidFill>
            <a:srgbClr val="1D2569"/>
          </a:solidFill>
        </p:spPr>
        <p:txBody>
          <a:bodyPr vert="horz" wrap="square" lIns="0" tIns="1905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50"/>
              </a:spcBef>
            </a:pP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2024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3A969F54-3221-4A59-7923-65AD38685ACE}"/>
              </a:ext>
            </a:extLst>
          </p:cNvPr>
          <p:cNvSpPr txBox="1"/>
          <p:nvPr/>
        </p:nvSpPr>
        <p:spPr>
          <a:xfrm>
            <a:off x="7569265" y="4043921"/>
            <a:ext cx="1203960" cy="194310"/>
          </a:xfrm>
          <a:prstGeom prst="rect">
            <a:avLst/>
          </a:prstGeom>
          <a:solidFill>
            <a:srgbClr val="E4B645"/>
          </a:solidFill>
        </p:spPr>
        <p:txBody>
          <a:bodyPr vert="horz" wrap="square" lIns="0" tIns="19050" rIns="0" bIns="0" rtlCol="0">
            <a:spAutoFit/>
          </a:bodyPr>
          <a:lstStyle/>
          <a:p>
            <a:pPr marL="387350">
              <a:lnSpc>
                <a:spcPct val="100000"/>
              </a:lnSpc>
              <a:spcBef>
                <a:spcPts val="150"/>
              </a:spcBef>
            </a:pPr>
            <a:r>
              <a:rPr sz="900" b="0" spc="-10" dirty="0">
                <a:solidFill>
                  <a:srgbClr val="FFFFFF"/>
                </a:solidFill>
                <a:latin typeface="Calibri Light"/>
                <a:cs typeface="Calibri Light"/>
              </a:rPr>
              <a:t>Évolution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id="{F862F07C-4A9C-DCDB-64AB-63E74D3F3420}"/>
              </a:ext>
            </a:extLst>
          </p:cNvPr>
          <p:cNvSpPr/>
          <p:nvPr/>
        </p:nvSpPr>
        <p:spPr>
          <a:xfrm>
            <a:off x="2620630" y="4311414"/>
            <a:ext cx="6152515" cy="374650"/>
          </a:xfrm>
          <a:custGeom>
            <a:avLst/>
            <a:gdLst/>
            <a:ahLst/>
            <a:cxnLst/>
            <a:rect l="l" t="t" r="r" b="b"/>
            <a:pathLst>
              <a:path w="6152515" h="374650">
                <a:moveTo>
                  <a:pt x="6152356" y="0"/>
                </a:moveTo>
                <a:lnTo>
                  <a:pt x="0" y="0"/>
                </a:lnTo>
                <a:lnTo>
                  <a:pt x="0" y="374491"/>
                </a:lnTo>
                <a:lnTo>
                  <a:pt x="6152356" y="374491"/>
                </a:lnTo>
                <a:lnTo>
                  <a:pt x="6152356" y="0"/>
                </a:lnTo>
                <a:close/>
              </a:path>
            </a:pathLst>
          </a:custGeom>
          <a:solidFill>
            <a:srgbClr val="E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7">
            <a:extLst>
              <a:ext uri="{FF2B5EF4-FFF2-40B4-BE49-F238E27FC236}">
                <a16:creationId xmlns:a16="http://schemas.microsoft.com/office/drawing/2014/main" id="{E5AFC590-3126-9F20-7EE2-0431073D52F5}"/>
              </a:ext>
            </a:extLst>
          </p:cNvPr>
          <p:cNvSpPr txBox="1"/>
          <p:nvPr/>
        </p:nvSpPr>
        <p:spPr>
          <a:xfrm>
            <a:off x="2687504" y="4378963"/>
            <a:ext cx="1594485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250" b="1" spc="50" dirty="0">
                <a:solidFill>
                  <a:srgbClr val="1D2569"/>
                </a:solidFill>
                <a:latin typeface="Calibri Light"/>
                <a:cs typeface="Calibri Light"/>
              </a:rPr>
              <a:t>Résultat</a:t>
            </a:r>
            <a:r>
              <a:rPr sz="1250" b="1" spc="11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1" spc="35" dirty="0">
                <a:solidFill>
                  <a:srgbClr val="1D2569"/>
                </a:solidFill>
                <a:latin typeface="Calibri Light"/>
                <a:cs typeface="Calibri Light"/>
              </a:rPr>
              <a:t>d'exploitation</a:t>
            </a:r>
            <a:endParaRPr sz="1250">
              <a:latin typeface="Calibri Light"/>
              <a:cs typeface="Calibri Light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EAE1C42C-FB43-57B1-8B2E-86524B291780}"/>
              </a:ext>
            </a:extLst>
          </p:cNvPr>
          <p:cNvSpPr txBox="1"/>
          <p:nvPr/>
        </p:nvSpPr>
        <p:spPr>
          <a:xfrm>
            <a:off x="5502875" y="4378963"/>
            <a:ext cx="608965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250" b="1" dirty="0">
                <a:solidFill>
                  <a:srgbClr val="1D2569"/>
                </a:solidFill>
                <a:latin typeface="Calibri Light"/>
                <a:cs typeface="Calibri Light"/>
              </a:rPr>
              <a:t>58</a:t>
            </a:r>
            <a:r>
              <a:rPr sz="1250" b="1" spc="17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1" dirty="0">
                <a:solidFill>
                  <a:srgbClr val="1D2569"/>
                </a:solidFill>
                <a:latin typeface="Calibri Light"/>
                <a:cs typeface="Calibri Light"/>
              </a:rPr>
              <a:t>278</a:t>
            </a:r>
            <a:r>
              <a:rPr sz="1250" b="1" spc="17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1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endParaRPr sz="1250">
              <a:latin typeface="Calibri Light"/>
              <a:cs typeface="Calibri Light"/>
            </a:endParaRPr>
          </a:p>
        </p:txBody>
      </p:sp>
      <p:sp>
        <p:nvSpPr>
          <p:cNvPr id="29" name="object 19">
            <a:extLst>
              <a:ext uri="{FF2B5EF4-FFF2-40B4-BE49-F238E27FC236}">
                <a16:creationId xmlns:a16="http://schemas.microsoft.com/office/drawing/2014/main" id="{2BAB9D7B-BD5B-21F7-7588-357F12449F79}"/>
              </a:ext>
            </a:extLst>
          </p:cNvPr>
          <p:cNvSpPr txBox="1"/>
          <p:nvPr/>
        </p:nvSpPr>
        <p:spPr>
          <a:xfrm>
            <a:off x="6606287" y="4378963"/>
            <a:ext cx="662940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250" b="1" dirty="0">
                <a:solidFill>
                  <a:srgbClr val="1D2569"/>
                </a:solidFill>
                <a:latin typeface="Calibri Light"/>
                <a:cs typeface="Calibri Light"/>
              </a:rPr>
              <a:t>-20</a:t>
            </a:r>
            <a:r>
              <a:rPr sz="1250" b="1" spc="19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1" dirty="0">
                <a:solidFill>
                  <a:srgbClr val="1D2569"/>
                </a:solidFill>
                <a:latin typeface="Calibri Light"/>
                <a:cs typeface="Calibri Light"/>
              </a:rPr>
              <a:t>673</a:t>
            </a:r>
            <a:r>
              <a:rPr sz="1250" b="1" spc="19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1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endParaRPr sz="1250">
              <a:latin typeface="Calibri Light"/>
              <a:cs typeface="Calibri Light"/>
            </a:endParaRPr>
          </a:p>
        </p:txBody>
      </p:sp>
      <p:sp>
        <p:nvSpPr>
          <p:cNvPr id="30" name="object 20">
            <a:extLst>
              <a:ext uri="{FF2B5EF4-FFF2-40B4-BE49-F238E27FC236}">
                <a16:creationId xmlns:a16="http://schemas.microsoft.com/office/drawing/2014/main" id="{C9AB2F9A-2C14-BA5A-187F-68EF0CD46A07}"/>
              </a:ext>
            </a:extLst>
          </p:cNvPr>
          <p:cNvSpPr/>
          <p:nvPr/>
        </p:nvSpPr>
        <p:spPr>
          <a:xfrm>
            <a:off x="2620630" y="4752779"/>
            <a:ext cx="6152515" cy="374650"/>
          </a:xfrm>
          <a:custGeom>
            <a:avLst/>
            <a:gdLst/>
            <a:ahLst/>
            <a:cxnLst/>
            <a:rect l="l" t="t" r="r" b="b"/>
            <a:pathLst>
              <a:path w="6152515" h="374650">
                <a:moveTo>
                  <a:pt x="6152356" y="0"/>
                </a:moveTo>
                <a:lnTo>
                  <a:pt x="0" y="0"/>
                </a:lnTo>
                <a:lnTo>
                  <a:pt x="0" y="374491"/>
                </a:lnTo>
                <a:lnTo>
                  <a:pt x="6152356" y="374491"/>
                </a:lnTo>
                <a:lnTo>
                  <a:pt x="615235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1">
            <a:extLst>
              <a:ext uri="{FF2B5EF4-FFF2-40B4-BE49-F238E27FC236}">
                <a16:creationId xmlns:a16="http://schemas.microsoft.com/office/drawing/2014/main" id="{9E6E71CD-E626-6323-6ECF-2154A0F75595}"/>
              </a:ext>
            </a:extLst>
          </p:cNvPr>
          <p:cNvSpPr txBox="1"/>
          <p:nvPr/>
        </p:nvSpPr>
        <p:spPr>
          <a:xfrm>
            <a:off x="2687504" y="4820327"/>
            <a:ext cx="1118235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250" b="0" dirty="0">
                <a:solidFill>
                  <a:srgbClr val="1D2569"/>
                </a:solidFill>
                <a:latin typeface="Calibri Light"/>
                <a:cs typeface="Calibri Light"/>
              </a:rPr>
              <a:t>Résultat</a:t>
            </a:r>
            <a:r>
              <a:rPr sz="1250" b="0" spc="-5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0" spc="-10" dirty="0">
                <a:solidFill>
                  <a:srgbClr val="1D2569"/>
                </a:solidFill>
                <a:latin typeface="Calibri Light"/>
                <a:cs typeface="Calibri Light"/>
              </a:rPr>
              <a:t>financier</a:t>
            </a:r>
            <a:endParaRPr sz="1250">
              <a:latin typeface="Calibri Light"/>
              <a:cs typeface="Calibri Light"/>
            </a:endParaRPr>
          </a:p>
        </p:txBody>
      </p:sp>
      <p:sp>
        <p:nvSpPr>
          <p:cNvPr id="32" name="object 22">
            <a:extLst>
              <a:ext uri="{FF2B5EF4-FFF2-40B4-BE49-F238E27FC236}">
                <a16:creationId xmlns:a16="http://schemas.microsoft.com/office/drawing/2014/main" id="{59FC04B7-EB6F-1306-CD52-1CF541BEFE16}"/>
              </a:ext>
            </a:extLst>
          </p:cNvPr>
          <p:cNvSpPr txBox="1"/>
          <p:nvPr/>
        </p:nvSpPr>
        <p:spPr>
          <a:xfrm>
            <a:off x="5910804" y="4820327"/>
            <a:ext cx="208279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250" b="0" dirty="0">
                <a:solidFill>
                  <a:srgbClr val="1D2569"/>
                </a:solidFill>
                <a:latin typeface="Calibri Light"/>
                <a:cs typeface="Calibri Light"/>
              </a:rPr>
              <a:t>0</a:t>
            </a:r>
            <a:r>
              <a:rPr sz="1250" b="0" spc="-3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0" spc="-6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endParaRPr sz="1250">
              <a:latin typeface="Calibri Light"/>
              <a:cs typeface="Calibri Light"/>
            </a:endParaRPr>
          </a:p>
        </p:txBody>
      </p:sp>
      <p:sp>
        <p:nvSpPr>
          <p:cNvPr id="33" name="object 23">
            <a:extLst>
              <a:ext uri="{FF2B5EF4-FFF2-40B4-BE49-F238E27FC236}">
                <a16:creationId xmlns:a16="http://schemas.microsoft.com/office/drawing/2014/main" id="{FB9056E6-323F-7DD9-6EFE-62B008AE1024}"/>
              </a:ext>
            </a:extLst>
          </p:cNvPr>
          <p:cNvSpPr txBox="1"/>
          <p:nvPr/>
        </p:nvSpPr>
        <p:spPr>
          <a:xfrm>
            <a:off x="6907218" y="4820327"/>
            <a:ext cx="368300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250" b="0" dirty="0">
                <a:solidFill>
                  <a:srgbClr val="1D2569"/>
                </a:solidFill>
                <a:latin typeface="Calibri Light"/>
                <a:cs typeface="Calibri Light"/>
              </a:rPr>
              <a:t>196</a:t>
            </a:r>
            <a:r>
              <a:rPr sz="1250" b="0" spc="-50" dirty="0">
                <a:solidFill>
                  <a:srgbClr val="1D2569"/>
                </a:solidFill>
                <a:latin typeface="Calibri Light"/>
                <a:cs typeface="Calibri Light"/>
              </a:rPr>
              <a:t> €</a:t>
            </a:r>
            <a:endParaRPr sz="1250">
              <a:latin typeface="Calibri Light"/>
              <a:cs typeface="Calibri Light"/>
            </a:endParaRPr>
          </a:p>
        </p:txBody>
      </p:sp>
      <p:sp>
        <p:nvSpPr>
          <p:cNvPr id="34" name="object 24">
            <a:extLst>
              <a:ext uri="{FF2B5EF4-FFF2-40B4-BE49-F238E27FC236}">
                <a16:creationId xmlns:a16="http://schemas.microsoft.com/office/drawing/2014/main" id="{1CDC3420-FD38-BCDE-598B-D5C2C356E467}"/>
              </a:ext>
            </a:extLst>
          </p:cNvPr>
          <p:cNvSpPr txBox="1"/>
          <p:nvPr/>
        </p:nvSpPr>
        <p:spPr>
          <a:xfrm>
            <a:off x="2674804" y="5194818"/>
            <a:ext cx="4601210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880995" algn="l"/>
                <a:tab pos="3991610" algn="l"/>
              </a:tabLst>
            </a:pPr>
            <a:r>
              <a:rPr sz="1250" b="0" dirty="0">
                <a:solidFill>
                  <a:srgbClr val="1D2569"/>
                </a:solidFill>
                <a:latin typeface="Calibri Light"/>
                <a:cs typeface="Calibri Light"/>
              </a:rPr>
              <a:t>Résultat</a:t>
            </a:r>
            <a:r>
              <a:rPr sz="1250" b="0" spc="-5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0" spc="-10" dirty="0">
                <a:solidFill>
                  <a:srgbClr val="1D2569"/>
                </a:solidFill>
                <a:latin typeface="Calibri Light"/>
                <a:cs typeface="Calibri Light"/>
              </a:rPr>
              <a:t>courant</a:t>
            </a:r>
            <a:r>
              <a:rPr sz="1250" b="0" dirty="0">
                <a:solidFill>
                  <a:srgbClr val="1D2569"/>
                </a:solidFill>
                <a:latin typeface="Calibri Light"/>
                <a:cs typeface="Calibri Light"/>
              </a:rPr>
              <a:t>	58</a:t>
            </a:r>
            <a:r>
              <a:rPr sz="1250" b="0" spc="-4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0" dirty="0">
                <a:solidFill>
                  <a:srgbClr val="1D2569"/>
                </a:solidFill>
                <a:latin typeface="Calibri Light"/>
                <a:cs typeface="Calibri Light"/>
              </a:rPr>
              <a:t>278</a:t>
            </a:r>
            <a:r>
              <a:rPr sz="1250" b="0" spc="-4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0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r>
              <a:rPr sz="1250" b="0" dirty="0">
                <a:solidFill>
                  <a:srgbClr val="1D2569"/>
                </a:solidFill>
                <a:latin typeface="Calibri Light"/>
                <a:cs typeface="Calibri Light"/>
              </a:rPr>
              <a:t>	</a:t>
            </a:r>
            <a:r>
              <a:rPr sz="1250" b="0" spc="-30" dirty="0">
                <a:solidFill>
                  <a:srgbClr val="1D2569"/>
                </a:solidFill>
                <a:latin typeface="Calibri Light"/>
                <a:cs typeface="Calibri Light"/>
              </a:rPr>
              <a:t>-</a:t>
            </a:r>
            <a:r>
              <a:rPr sz="1250" b="0" dirty="0">
                <a:solidFill>
                  <a:srgbClr val="1D2569"/>
                </a:solidFill>
                <a:latin typeface="Calibri Light"/>
                <a:cs typeface="Calibri Light"/>
              </a:rPr>
              <a:t>20</a:t>
            </a:r>
            <a:r>
              <a:rPr sz="1250" b="0" spc="-4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0" dirty="0">
                <a:solidFill>
                  <a:srgbClr val="1D2569"/>
                </a:solidFill>
                <a:latin typeface="Calibri Light"/>
                <a:cs typeface="Calibri Light"/>
              </a:rPr>
              <a:t>477</a:t>
            </a:r>
            <a:r>
              <a:rPr sz="1250" b="0" spc="-4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0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endParaRPr sz="1250">
              <a:latin typeface="Calibri Light"/>
              <a:cs typeface="Calibri Light"/>
            </a:endParaRPr>
          </a:p>
        </p:txBody>
      </p:sp>
      <p:sp>
        <p:nvSpPr>
          <p:cNvPr id="35" name="object 25">
            <a:extLst>
              <a:ext uri="{FF2B5EF4-FFF2-40B4-BE49-F238E27FC236}">
                <a16:creationId xmlns:a16="http://schemas.microsoft.com/office/drawing/2014/main" id="{55F50B72-B36D-0A6F-F9C2-F4DAA019EE07}"/>
              </a:ext>
            </a:extLst>
          </p:cNvPr>
          <p:cNvSpPr txBox="1"/>
          <p:nvPr/>
        </p:nvSpPr>
        <p:spPr>
          <a:xfrm>
            <a:off x="2620630" y="5568635"/>
            <a:ext cx="6152515" cy="374650"/>
          </a:xfrm>
          <a:prstGeom prst="rect">
            <a:avLst/>
          </a:prstGeom>
          <a:solidFill>
            <a:srgbClr val="E4B645"/>
          </a:solidFill>
        </p:spPr>
        <p:txBody>
          <a:bodyPr vert="horz" wrap="square" lIns="0" tIns="8191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645"/>
              </a:spcBef>
              <a:tabLst>
                <a:tab pos="2881630" algn="l"/>
                <a:tab pos="3985260" algn="l"/>
              </a:tabLst>
            </a:pPr>
            <a:r>
              <a:rPr sz="1250" b="1" spc="50" dirty="0">
                <a:solidFill>
                  <a:srgbClr val="1D2569"/>
                </a:solidFill>
                <a:latin typeface="Calibri Light"/>
                <a:cs typeface="Calibri Light"/>
              </a:rPr>
              <a:t>Résultat</a:t>
            </a:r>
            <a:r>
              <a:rPr sz="1250" b="1" spc="13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1" dirty="0">
                <a:solidFill>
                  <a:srgbClr val="1D2569"/>
                </a:solidFill>
                <a:latin typeface="Calibri Light"/>
                <a:cs typeface="Calibri Light"/>
              </a:rPr>
              <a:t>de</a:t>
            </a:r>
            <a:r>
              <a:rPr sz="1250" b="1" spc="13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1" spc="40" dirty="0">
                <a:solidFill>
                  <a:srgbClr val="1D2569"/>
                </a:solidFill>
                <a:latin typeface="Calibri Light"/>
                <a:cs typeface="Calibri Light"/>
              </a:rPr>
              <a:t>l'exercice</a:t>
            </a:r>
            <a:r>
              <a:rPr sz="1250" b="1" dirty="0">
                <a:solidFill>
                  <a:srgbClr val="1D2569"/>
                </a:solidFill>
                <a:latin typeface="Calibri Light"/>
                <a:cs typeface="Calibri Light"/>
              </a:rPr>
              <a:t>	58</a:t>
            </a:r>
            <a:r>
              <a:rPr sz="1250" b="1" spc="17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1" dirty="0">
                <a:solidFill>
                  <a:srgbClr val="1D2569"/>
                </a:solidFill>
                <a:latin typeface="Calibri Light"/>
                <a:cs typeface="Calibri Light"/>
              </a:rPr>
              <a:t>278</a:t>
            </a:r>
            <a:r>
              <a:rPr sz="1250" b="1" spc="17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1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r>
              <a:rPr sz="1250" b="1" dirty="0">
                <a:solidFill>
                  <a:srgbClr val="1D2569"/>
                </a:solidFill>
                <a:latin typeface="Calibri Light"/>
                <a:cs typeface="Calibri Light"/>
              </a:rPr>
              <a:t>	-20</a:t>
            </a:r>
            <a:r>
              <a:rPr sz="1250" b="1" spc="19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1" dirty="0">
                <a:solidFill>
                  <a:srgbClr val="1D2569"/>
                </a:solidFill>
                <a:latin typeface="Calibri Light"/>
                <a:cs typeface="Calibri Light"/>
              </a:rPr>
              <a:t>477</a:t>
            </a:r>
            <a:r>
              <a:rPr sz="1250" b="1" spc="19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1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endParaRPr sz="1250">
              <a:latin typeface="Calibri Light"/>
              <a:cs typeface="Calibri Light"/>
            </a:endParaRPr>
          </a:p>
        </p:txBody>
      </p:sp>
      <p:sp>
        <p:nvSpPr>
          <p:cNvPr id="36" name="object 26">
            <a:extLst>
              <a:ext uri="{FF2B5EF4-FFF2-40B4-BE49-F238E27FC236}">
                <a16:creationId xmlns:a16="http://schemas.microsoft.com/office/drawing/2014/main" id="{8F0E60AE-195D-E229-9435-3D810563ADD5}"/>
              </a:ext>
            </a:extLst>
          </p:cNvPr>
          <p:cNvSpPr txBox="1"/>
          <p:nvPr/>
        </p:nvSpPr>
        <p:spPr>
          <a:xfrm>
            <a:off x="2674804" y="6010674"/>
            <a:ext cx="4601210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880995" algn="l"/>
                <a:tab pos="3991610" algn="l"/>
              </a:tabLst>
            </a:pPr>
            <a:r>
              <a:rPr sz="1250" b="0" spc="-10" dirty="0">
                <a:solidFill>
                  <a:srgbClr val="1D2569"/>
                </a:solidFill>
                <a:latin typeface="Calibri Light"/>
                <a:cs typeface="Calibri Light"/>
              </a:rPr>
              <a:t>Capacité</a:t>
            </a:r>
            <a:r>
              <a:rPr sz="1250" b="0" spc="-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0" spc="-10" dirty="0">
                <a:solidFill>
                  <a:srgbClr val="1D2569"/>
                </a:solidFill>
                <a:latin typeface="Calibri Light"/>
                <a:cs typeface="Calibri Light"/>
              </a:rPr>
              <a:t>d'autofinancement</a:t>
            </a:r>
            <a:r>
              <a:rPr sz="1250" b="0" dirty="0">
                <a:solidFill>
                  <a:srgbClr val="1D2569"/>
                </a:solidFill>
                <a:latin typeface="Calibri Light"/>
                <a:cs typeface="Calibri Light"/>
              </a:rPr>
              <a:t>	58</a:t>
            </a:r>
            <a:r>
              <a:rPr sz="1250" b="0" spc="-4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0" dirty="0">
                <a:solidFill>
                  <a:srgbClr val="1D2569"/>
                </a:solidFill>
                <a:latin typeface="Calibri Light"/>
                <a:cs typeface="Calibri Light"/>
              </a:rPr>
              <a:t>896</a:t>
            </a:r>
            <a:r>
              <a:rPr sz="1250" b="0" spc="-4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0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r>
              <a:rPr sz="1250" b="0" dirty="0">
                <a:solidFill>
                  <a:srgbClr val="1D2569"/>
                </a:solidFill>
                <a:latin typeface="Calibri Light"/>
                <a:cs typeface="Calibri Light"/>
              </a:rPr>
              <a:t>	</a:t>
            </a:r>
            <a:r>
              <a:rPr sz="1250" b="0" spc="-30" dirty="0">
                <a:solidFill>
                  <a:srgbClr val="1D2569"/>
                </a:solidFill>
                <a:latin typeface="Calibri Light"/>
                <a:cs typeface="Calibri Light"/>
              </a:rPr>
              <a:t>-</a:t>
            </a:r>
            <a:r>
              <a:rPr sz="1250" b="0" dirty="0">
                <a:solidFill>
                  <a:srgbClr val="1D2569"/>
                </a:solidFill>
                <a:latin typeface="Calibri Light"/>
                <a:cs typeface="Calibri Light"/>
              </a:rPr>
              <a:t>29</a:t>
            </a:r>
            <a:r>
              <a:rPr sz="1250" b="0" spc="-4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0" dirty="0">
                <a:solidFill>
                  <a:srgbClr val="1D2569"/>
                </a:solidFill>
                <a:latin typeface="Calibri Light"/>
                <a:cs typeface="Calibri Light"/>
              </a:rPr>
              <a:t>558</a:t>
            </a:r>
            <a:r>
              <a:rPr sz="1250" b="0" spc="-4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0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endParaRPr sz="125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065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B11A4-EA4C-CD9B-2FF0-B392C9C20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23E95F3-C450-8556-1674-AEA9AB9DEE03}"/>
              </a:ext>
            </a:extLst>
          </p:cNvPr>
          <p:cNvSpPr txBox="1"/>
          <p:nvPr/>
        </p:nvSpPr>
        <p:spPr>
          <a:xfrm>
            <a:off x="2612056" y="851430"/>
            <a:ext cx="10287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0" spc="-50" dirty="0">
                <a:solidFill>
                  <a:srgbClr val="1D2569"/>
                </a:solidFill>
                <a:latin typeface="Calibri Light"/>
                <a:cs typeface="Calibri Light"/>
              </a:rPr>
              <a:t>F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CF8B44B-2538-23E4-431C-3B7E6E9D5837}"/>
              </a:ext>
            </a:extLst>
          </p:cNvPr>
          <p:cNvSpPr/>
          <p:nvPr/>
        </p:nvSpPr>
        <p:spPr>
          <a:xfrm>
            <a:off x="5580562" y="1853858"/>
            <a:ext cx="568960" cy="194310"/>
          </a:xfrm>
          <a:custGeom>
            <a:avLst/>
            <a:gdLst/>
            <a:ahLst/>
            <a:cxnLst/>
            <a:rect l="l" t="t" r="r" b="b"/>
            <a:pathLst>
              <a:path w="568960" h="194309">
                <a:moveTo>
                  <a:pt x="568424" y="0"/>
                </a:moveTo>
                <a:lnTo>
                  <a:pt x="0" y="0"/>
                </a:lnTo>
                <a:lnTo>
                  <a:pt x="0" y="193932"/>
                </a:lnTo>
                <a:lnTo>
                  <a:pt x="568424" y="193932"/>
                </a:lnTo>
                <a:lnTo>
                  <a:pt x="568424" y="0"/>
                </a:lnTo>
                <a:close/>
              </a:path>
            </a:pathLst>
          </a:custGeom>
          <a:solidFill>
            <a:srgbClr val="1D2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379FBD0-03E7-BA52-393B-4D15CF8E4AD7}"/>
              </a:ext>
            </a:extLst>
          </p:cNvPr>
          <p:cNvSpPr/>
          <p:nvPr/>
        </p:nvSpPr>
        <p:spPr>
          <a:xfrm>
            <a:off x="7586765" y="1853858"/>
            <a:ext cx="568960" cy="194310"/>
          </a:xfrm>
          <a:custGeom>
            <a:avLst/>
            <a:gdLst/>
            <a:ahLst/>
            <a:cxnLst/>
            <a:rect l="l" t="t" r="r" b="b"/>
            <a:pathLst>
              <a:path w="568960" h="194309">
                <a:moveTo>
                  <a:pt x="568424" y="0"/>
                </a:moveTo>
                <a:lnTo>
                  <a:pt x="0" y="0"/>
                </a:lnTo>
                <a:lnTo>
                  <a:pt x="0" y="193932"/>
                </a:lnTo>
                <a:lnTo>
                  <a:pt x="568424" y="193932"/>
                </a:lnTo>
                <a:lnTo>
                  <a:pt x="568424" y="0"/>
                </a:lnTo>
                <a:close/>
              </a:path>
            </a:pathLst>
          </a:custGeom>
          <a:solidFill>
            <a:srgbClr val="1D2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12657626-59D9-C7B1-5281-D5AB717F170F}"/>
              </a:ext>
            </a:extLst>
          </p:cNvPr>
          <p:cNvGrpSpPr/>
          <p:nvPr/>
        </p:nvGrpSpPr>
        <p:grpSpPr>
          <a:xfrm>
            <a:off x="2691629" y="2121351"/>
            <a:ext cx="6152515" cy="588645"/>
            <a:chOff x="705246" y="1607343"/>
            <a:chExt cx="6152515" cy="58864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FEA1FD70-9991-F512-0EDC-AE5E4A502240}"/>
                </a:ext>
              </a:extLst>
            </p:cNvPr>
            <p:cNvSpPr/>
            <p:nvPr/>
          </p:nvSpPr>
          <p:spPr>
            <a:xfrm>
              <a:off x="705246" y="1607343"/>
              <a:ext cx="6152515" cy="294640"/>
            </a:xfrm>
            <a:custGeom>
              <a:avLst/>
              <a:gdLst/>
              <a:ahLst/>
              <a:cxnLst/>
              <a:rect l="l" t="t" r="r" b="b"/>
              <a:pathLst>
                <a:path w="6152515" h="294639">
                  <a:moveTo>
                    <a:pt x="6152356" y="0"/>
                  </a:moveTo>
                  <a:lnTo>
                    <a:pt x="0" y="0"/>
                  </a:lnTo>
                  <a:lnTo>
                    <a:pt x="0" y="294243"/>
                  </a:lnTo>
                  <a:lnTo>
                    <a:pt x="6152356" y="294243"/>
                  </a:lnTo>
                  <a:lnTo>
                    <a:pt x="6152356" y="0"/>
                  </a:lnTo>
                  <a:close/>
                </a:path>
              </a:pathLst>
            </a:custGeom>
            <a:solidFill>
              <a:srgbClr val="E4B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02C73479-D164-0D46-207B-973EE53752AB}"/>
                </a:ext>
              </a:extLst>
            </p:cNvPr>
            <p:cNvSpPr/>
            <p:nvPr/>
          </p:nvSpPr>
          <p:spPr>
            <a:xfrm>
              <a:off x="705246" y="1901586"/>
              <a:ext cx="6152515" cy="294640"/>
            </a:xfrm>
            <a:custGeom>
              <a:avLst/>
              <a:gdLst/>
              <a:ahLst/>
              <a:cxnLst/>
              <a:rect l="l" t="t" r="r" b="b"/>
              <a:pathLst>
                <a:path w="6152515" h="294639">
                  <a:moveTo>
                    <a:pt x="6152356" y="0"/>
                  </a:moveTo>
                  <a:lnTo>
                    <a:pt x="0" y="0"/>
                  </a:lnTo>
                  <a:lnTo>
                    <a:pt x="0" y="294243"/>
                  </a:lnTo>
                  <a:lnTo>
                    <a:pt x="6152356" y="294243"/>
                  </a:lnTo>
                  <a:lnTo>
                    <a:pt x="6152356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8">
            <a:extLst>
              <a:ext uri="{FF2B5EF4-FFF2-40B4-BE49-F238E27FC236}">
                <a16:creationId xmlns:a16="http://schemas.microsoft.com/office/drawing/2014/main" id="{490AD613-DB3F-A7DE-CFA1-1CED66E48736}"/>
              </a:ext>
            </a:extLst>
          </p:cNvPr>
          <p:cNvSpPr/>
          <p:nvPr/>
        </p:nvSpPr>
        <p:spPr>
          <a:xfrm>
            <a:off x="2691629" y="3070954"/>
            <a:ext cx="6152515" cy="294640"/>
          </a:xfrm>
          <a:custGeom>
            <a:avLst/>
            <a:gdLst/>
            <a:ahLst/>
            <a:cxnLst/>
            <a:rect l="l" t="t" r="r" b="b"/>
            <a:pathLst>
              <a:path w="6152515" h="294639">
                <a:moveTo>
                  <a:pt x="6152356" y="0"/>
                </a:moveTo>
                <a:lnTo>
                  <a:pt x="0" y="0"/>
                </a:lnTo>
                <a:lnTo>
                  <a:pt x="0" y="294243"/>
                </a:lnTo>
                <a:lnTo>
                  <a:pt x="6152356" y="294243"/>
                </a:lnTo>
                <a:lnTo>
                  <a:pt x="615235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74042241-7A90-E6C2-D131-06AA32AACA35}"/>
              </a:ext>
            </a:extLst>
          </p:cNvPr>
          <p:cNvGraphicFramePr>
            <a:graphicFrameLocks noGrp="1"/>
          </p:cNvGraphicFramePr>
          <p:nvPr/>
        </p:nvGraphicFramePr>
        <p:xfrm>
          <a:off x="2691629" y="902583"/>
          <a:ext cx="6268085" cy="2689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8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3585">
                <a:tc>
                  <a:txBody>
                    <a:bodyPr/>
                    <a:lstStyle/>
                    <a:p>
                      <a:pPr marL="13335">
                        <a:lnSpc>
                          <a:spcPts val="1275"/>
                        </a:lnSpc>
                      </a:pPr>
                      <a:r>
                        <a:rPr sz="13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.N.C.V.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6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Ratios</a:t>
                      </a:r>
                      <a:r>
                        <a:rPr sz="1650" b="0" spc="114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d'activité</a:t>
                      </a:r>
                      <a:r>
                        <a:rPr sz="1650" b="0" spc="1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50" b="0" spc="-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(%)</a:t>
                      </a:r>
                      <a:endParaRPr sz="16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40"/>
                        </a:lnSpc>
                      </a:pPr>
                      <a:r>
                        <a:rPr sz="750" b="0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Comm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625"/>
                        </a:lnSpc>
                      </a:pPr>
                      <a:r>
                        <a:rPr sz="7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entaire</a:t>
                      </a:r>
                      <a:r>
                        <a:rPr sz="75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75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5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Gestion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  <a:p>
                      <a:pPr marL="396875">
                        <a:lnSpc>
                          <a:spcPts val="1440"/>
                        </a:lnSpc>
                      </a:pPr>
                      <a:r>
                        <a:rPr sz="1300" b="0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2025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67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2025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1665" marR="120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2024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Produits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d'exploitation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9080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275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387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9080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393065" algn="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900" b="1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100%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0287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326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708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9080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106,5%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02870" marB="0"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Marge</a:t>
                      </a:r>
                      <a:r>
                        <a:rPr sz="110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globale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109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807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393065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39,87%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604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86</a:t>
                      </a:r>
                      <a:r>
                        <a:rPr sz="1100" b="1" spc="18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545</a:t>
                      </a:r>
                      <a:r>
                        <a:rPr sz="11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28,21%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6040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Charges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100" b="0" spc="-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fonctionnement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12065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82</a:t>
                      </a:r>
                      <a:r>
                        <a:rPr sz="1100" b="1" spc="18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757</a:t>
                      </a:r>
                      <a:r>
                        <a:rPr sz="11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1206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93065" algn="r">
                        <a:lnSpc>
                          <a:spcPct val="100000"/>
                        </a:lnSpc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30,05%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65</a:t>
                      </a:r>
                      <a:r>
                        <a:rPr sz="1100" b="1" spc="18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444</a:t>
                      </a:r>
                      <a:r>
                        <a:rPr sz="11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1206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21,33%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Impôts et</a:t>
                      </a:r>
                      <a:r>
                        <a:rPr sz="110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taxes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030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393065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1,83%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604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072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1,33%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6040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  <a:spcBef>
                          <a:spcPts val="425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Charges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100" b="0" spc="-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personnel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78</a:t>
                      </a:r>
                      <a:r>
                        <a:rPr sz="1100" b="1" spc="18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365</a:t>
                      </a:r>
                      <a:r>
                        <a:rPr sz="11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R="393065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28,46%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275"/>
                        </a:lnSpc>
                        <a:spcBef>
                          <a:spcPts val="425"/>
                        </a:spcBef>
                      </a:pP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164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467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53,61%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604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0D1AA0CA-20BC-3021-4550-74F5D394E407}"/>
              </a:ext>
            </a:extLst>
          </p:cNvPr>
          <p:cNvGraphicFramePr>
            <a:graphicFrameLocks noGrp="1"/>
          </p:cNvGraphicFramePr>
          <p:nvPr/>
        </p:nvGraphicFramePr>
        <p:xfrm>
          <a:off x="2691629" y="3659440"/>
          <a:ext cx="6152514" cy="949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00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Dotations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aux</a:t>
                      </a:r>
                      <a:r>
                        <a:rPr sz="11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amortissements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618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410209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0,22%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604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838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0,27%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6040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Résultat</a:t>
                      </a:r>
                      <a:r>
                        <a:rPr sz="11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d'exploitation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58</a:t>
                      </a:r>
                      <a:r>
                        <a:rPr sz="1100" b="1" spc="18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278</a:t>
                      </a:r>
                      <a:r>
                        <a:rPr sz="11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410209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21,16%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604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-20</a:t>
                      </a:r>
                      <a:r>
                        <a:rPr sz="1100" b="1" spc="2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673</a:t>
                      </a:r>
                      <a:r>
                        <a:rPr sz="1100" b="1" spc="2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6,74%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604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Résultat</a:t>
                      </a:r>
                      <a:r>
                        <a:rPr sz="1100" b="0" spc="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financier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8763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8763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410209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b="1" spc="-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9969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196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8763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0,06%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9969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E910FAED-CFEC-5790-138E-52E488BB8D5D}"/>
              </a:ext>
            </a:extLst>
          </p:cNvPr>
          <p:cNvGraphicFramePr>
            <a:graphicFrameLocks noGrp="1"/>
          </p:cNvGraphicFramePr>
          <p:nvPr/>
        </p:nvGraphicFramePr>
        <p:xfrm>
          <a:off x="2691629" y="4697651"/>
          <a:ext cx="6152514" cy="566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marL="66675">
                        <a:lnSpc>
                          <a:spcPts val="1050"/>
                        </a:lnSpc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Résultat</a:t>
                      </a:r>
                      <a:r>
                        <a:rPr sz="1100" b="0" spc="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courant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050"/>
                        </a:lnSpc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58</a:t>
                      </a:r>
                      <a:r>
                        <a:rPr sz="1100" b="1" spc="18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278</a:t>
                      </a:r>
                      <a:r>
                        <a:rPr sz="11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905"/>
                        </a:lnSpc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21,16%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ts val="1050"/>
                        </a:lnSpc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-20</a:t>
                      </a:r>
                      <a:r>
                        <a:rPr sz="1100" b="1" spc="2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477</a:t>
                      </a:r>
                      <a:r>
                        <a:rPr sz="1100" b="1" spc="2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05"/>
                        </a:lnSpc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6,67%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Résultat</a:t>
                      </a:r>
                      <a:r>
                        <a:rPr sz="1100" b="1" spc="18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100" b="1" spc="1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l'exercice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58</a:t>
                      </a:r>
                      <a:r>
                        <a:rPr sz="1100" b="1" spc="18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278</a:t>
                      </a:r>
                      <a:r>
                        <a:rPr sz="11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21,16%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604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-20</a:t>
                      </a:r>
                      <a:r>
                        <a:rPr sz="1100" b="1" spc="2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477</a:t>
                      </a:r>
                      <a:r>
                        <a:rPr sz="1100" b="1" spc="2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6,67%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66040" marB="0"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76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F12FD-146B-73FF-30B4-F10414926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3178D86E-C0E9-76DD-C4D9-03791884BE21}"/>
              </a:ext>
            </a:extLst>
          </p:cNvPr>
          <p:cNvSpPr txBox="1"/>
          <p:nvPr/>
        </p:nvSpPr>
        <p:spPr>
          <a:xfrm>
            <a:off x="2630819" y="890097"/>
            <a:ext cx="55499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0" spc="-10" dirty="0">
                <a:solidFill>
                  <a:srgbClr val="1D2569"/>
                </a:solidFill>
                <a:latin typeface="Calibri Light"/>
                <a:cs typeface="Calibri Light"/>
              </a:rPr>
              <a:t>F.N.C.V.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03AD8AE2-DB4B-91B3-0AF2-2D0D5ACC00FA}"/>
              </a:ext>
            </a:extLst>
          </p:cNvPr>
          <p:cNvSpPr txBox="1"/>
          <p:nvPr/>
        </p:nvSpPr>
        <p:spPr>
          <a:xfrm>
            <a:off x="7920508" y="903471"/>
            <a:ext cx="1020444" cy="3130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780"/>
              </a:lnSpc>
              <a:spcBef>
                <a:spcPts val="140"/>
              </a:spcBef>
            </a:pPr>
            <a:r>
              <a:rPr sz="750" b="0" spc="10" dirty="0">
                <a:solidFill>
                  <a:srgbClr val="1D2569"/>
                </a:solidFill>
                <a:latin typeface="Calibri Light"/>
                <a:cs typeface="Calibri Light"/>
              </a:rPr>
              <a:t>Commentaire</a:t>
            </a:r>
            <a:r>
              <a:rPr sz="750" b="0" spc="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750" b="0" spc="10" dirty="0">
                <a:solidFill>
                  <a:srgbClr val="1D2569"/>
                </a:solidFill>
                <a:latin typeface="Calibri Light"/>
                <a:cs typeface="Calibri Light"/>
              </a:rPr>
              <a:t>de </a:t>
            </a:r>
            <a:r>
              <a:rPr sz="750" b="0" spc="-10" dirty="0">
                <a:solidFill>
                  <a:srgbClr val="1D2569"/>
                </a:solidFill>
                <a:latin typeface="Calibri Light"/>
                <a:cs typeface="Calibri Light"/>
              </a:rPr>
              <a:t>Gestion</a:t>
            </a:r>
            <a:endParaRPr sz="750">
              <a:latin typeface="Calibri Light"/>
              <a:cs typeface="Calibri Light"/>
            </a:endParaRPr>
          </a:p>
          <a:p>
            <a:pPr marL="661035">
              <a:lnSpc>
                <a:spcPts val="1440"/>
              </a:lnSpc>
            </a:pPr>
            <a:r>
              <a:rPr sz="1300" b="0" spc="-20" dirty="0">
                <a:solidFill>
                  <a:srgbClr val="1D2569"/>
                </a:solidFill>
                <a:latin typeface="Calibri Light"/>
                <a:cs typeface="Calibri Light"/>
              </a:rPr>
              <a:t>2025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5253F43A-6D6D-7FD7-3B5B-EDF82BA214D6}"/>
              </a:ext>
            </a:extLst>
          </p:cNvPr>
          <p:cNvSpPr txBox="1"/>
          <p:nvPr/>
        </p:nvSpPr>
        <p:spPr>
          <a:xfrm>
            <a:off x="2697692" y="1398335"/>
            <a:ext cx="3634104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0" dirty="0">
                <a:solidFill>
                  <a:srgbClr val="1D2569"/>
                </a:solidFill>
                <a:latin typeface="Calibri Light"/>
                <a:cs typeface="Calibri Light"/>
              </a:rPr>
              <a:t>Soldes</a:t>
            </a:r>
            <a:r>
              <a:rPr sz="1650" b="0" spc="6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650" b="0" dirty="0">
                <a:solidFill>
                  <a:srgbClr val="1D2569"/>
                </a:solidFill>
                <a:latin typeface="Calibri Light"/>
                <a:cs typeface="Calibri Light"/>
              </a:rPr>
              <a:t>intermédiaires</a:t>
            </a:r>
            <a:r>
              <a:rPr sz="1650" b="0" spc="6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650" b="0" dirty="0">
                <a:solidFill>
                  <a:srgbClr val="1D2569"/>
                </a:solidFill>
                <a:latin typeface="Calibri Light"/>
                <a:cs typeface="Calibri Light"/>
              </a:rPr>
              <a:t>de</a:t>
            </a:r>
            <a:r>
              <a:rPr sz="1650" b="0" spc="11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650" b="0" dirty="0">
                <a:solidFill>
                  <a:srgbClr val="1D2569"/>
                </a:solidFill>
                <a:latin typeface="Calibri Light"/>
                <a:cs typeface="Calibri Light"/>
              </a:rPr>
              <a:t>gestion</a:t>
            </a:r>
            <a:r>
              <a:rPr sz="1650" b="0" spc="114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(EBITDA)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C68402F0-99D4-37F5-118A-D90C6C274510}"/>
              </a:ext>
            </a:extLst>
          </p:cNvPr>
          <p:cNvSpPr/>
          <p:nvPr/>
        </p:nvSpPr>
        <p:spPr>
          <a:xfrm>
            <a:off x="6167749" y="1758777"/>
            <a:ext cx="568960" cy="194310"/>
          </a:xfrm>
          <a:custGeom>
            <a:avLst/>
            <a:gdLst/>
            <a:ahLst/>
            <a:cxnLst/>
            <a:rect l="l" t="t" r="r" b="b"/>
            <a:pathLst>
              <a:path w="568960" h="194309">
                <a:moveTo>
                  <a:pt x="568424" y="0"/>
                </a:moveTo>
                <a:lnTo>
                  <a:pt x="0" y="0"/>
                </a:lnTo>
                <a:lnTo>
                  <a:pt x="0" y="193932"/>
                </a:lnTo>
                <a:lnTo>
                  <a:pt x="568424" y="193932"/>
                </a:lnTo>
                <a:lnTo>
                  <a:pt x="568424" y="0"/>
                </a:lnTo>
                <a:close/>
              </a:path>
            </a:pathLst>
          </a:custGeom>
          <a:solidFill>
            <a:srgbClr val="1D2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16">
            <a:extLst>
              <a:ext uri="{FF2B5EF4-FFF2-40B4-BE49-F238E27FC236}">
                <a16:creationId xmlns:a16="http://schemas.microsoft.com/office/drawing/2014/main" id="{DFD5C4D8-3C0A-6FD3-36A7-B14A7601637D}"/>
              </a:ext>
            </a:extLst>
          </p:cNvPr>
          <p:cNvGraphicFramePr>
            <a:graphicFrameLocks noGrp="1"/>
          </p:cNvGraphicFramePr>
          <p:nvPr/>
        </p:nvGraphicFramePr>
        <p:xfrm>
          <a:off x="2710392" y="1685216"/>
          <a:ext cx="6151244" cy="3683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0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5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2025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>
                    <a:solidFill>
                      <a:srgbClr val="1D2569"/>
                    </a:solidFill>
                  </a:tcPr>
                </a:tc>
                <a:tc>
                  <a:txBody>
                    <a:bodyPr/>
                    <a:lstStyle/>
                    <a:p>
                      <a:pPr marL="7353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2024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Évolution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9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Produits</a:t>
                      </a:r>
                      <a:r>
                        <a:rPr sz="9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d'exploitation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4953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275</a:t>
                      </a:r>
                      <a:r>
                        <a:rPr sz="900" b="1" spc="1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381</a:t>
                      </a:r>
                      <a:r>
                        <a:rPr sz="900" b="1" spc="1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4953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306</a:t>
                      </a:r>
                      <a:r>
                        <a:rPr sz="900" b="1" spc="1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779</a:t>
                      </a:r>
                      <a:r>
                        <a:rPr sz="900" b="1" spc="1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4953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65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65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31</a:t>
                      </a:r>
                      <a:r>
                        <a:rPr sz="65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398</a:t>
                      </a:r>
                      <a:r>
                        <a:rPr sz="65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7429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10,2%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49530" marB="0"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Chiffre</a:t>
                      </a:r>
                      <a:r>
                        <a:rPr sz="900" b="1" spc="10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d'affaires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62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159</a:t>
                      </a:r>
                      <a:r>
                        <a:rPr sz="900" b="1" spc="1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098</a:t>
                      </a:r>
                      <a:r>
                        <a:rPr sz="900" b="1" spc="1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62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182</a:t>
                      </a:r>
                      <a:r>
                        <a:rPr sz="900" b="1" spc="1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257</a:t>
                      </a:r>
                      <a:r>
                        <a:rPr sz="900" b="1" spc="1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62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65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23</a:t>
                      </a:r>
                      <a:r>
                        <a:rPr sz="65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159</a:t>
                      </a:r>
                      <a:r>
                        <a:rPr sz="65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32384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12,7%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620" marB="0"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Ventes</a:t>
                      </a:r>
                      <a:r>
                        <a:rPr sz="900" b="1" spc="2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</a:t>
                      </a:r>
                      <a:r>
                        <a:rPr sz="900" b="1" spc="17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Production</a:t>
                      </a:r>
                      <a:r>
                        <a:rPr sz="900" b="1" spc="204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réelle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62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159</a:t>
                      </a:r>
                      <a:r>
                        <a:rPr sz="900" b="1" spc="1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098</a:t>
                      </a:r>
                      <a:r>
                        <a:rPr sz="900" b="1" spc="1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62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182</a:t>
                      </a:r>
                      <a:r>
                        <a:rPr sz="900" b="1" spc="1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257</a:t>
                      </a:r>
                      <a:r>
                        <a:rPr sz="900" b="1" spc="1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62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65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23</a:t>
                      </a:r>
                      <a:r>
                        <a:rPr sz="65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159</a:t>
                      </a:r>
                      <a:r>
                        <a:rPr sz="65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32384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12,7%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620" marB="0"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Achats</a:t>
                      </a:r>
                      <a:r>
                        <a:rPr sz="90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consommés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49</a:t>
                      </a:r>
                      <a:r>
                        <a:rPr sz="9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291</a:t>
                      </a:r>
                      <a:r>
                        <a:rPr sz="9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95</a:t>
                      </a:r>
                      <a:r>
                        <a:rPr sz="9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712</a:t>
                      </a:r>
                      <a:r>
                        <a:rPr sz="9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5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65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46</a:t>
                      </a:r>
                      <a:r>
                        <a:rPr sz="65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421</a:t>
                      </a:r>
                      <a:r>
                        <a:rPr sz="65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3746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48,5%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Marge</a:t>
                      </a:r>
                      <a:r>
                        <a:rPr sz="900" b="1" spc="30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globale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FF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109</a:t>
                      </a:r>
                      <a:r>
                        <a:rPr sz="900" b="1" spc="1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807</a:t>
                      </a:r>
                      <a:r>
                        <a:rPr sz="900" b="1" spc="1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FF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86</a:t>
                      </a:r>
                      <a:r>
                        <a:rPr sz="900" b="1" spc="17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545</a:t>
                      </a:r>
                      <a:r>
                        <a:rPr sz="900" b="1" spc="17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FF"/>
                    </a:solidFill>
                  </a:tcPr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5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+23</a:t>
                      </a:r>
                      <a:r>
                        <a:rPr sz="65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262</a:t>
                      </a:r>
                      <a:r>
                        <a:rPr sz="65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3746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FF"/>
                    </a:solidFill>
                  </a:tcPr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+26,9%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Charges</a:t>
                      </a:r>
                      <a:r>
                        <a:rPr sz="900" b="0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fonctionnement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82</a:t>
                      </a:r>
                      <a:r>
                        <a:rPr sz="9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757</a:t>
                      </a:r>
                      <a:r>
                        <a:rPr sz="9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65</a:t>
                      </a:r>
                      <a:r>
                        <a:rPr sz="9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444</a:t>
                      </a:r>
                      <a:r>
                        <a:rPr sz="9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65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+17</a:t>
                      </a:r>
                      <a:r>
                        <a:rPr sz="65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313</a:t>
                      </a:r>
                      <a:r>
                        <a:rPr sz="65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7112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900" b="1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+26,4%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Impôts</a:t>
                      </a:r>
                      <a:r>
                        <a:rPr sz="900" b="0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et</a:t>
                      </a:r>
                      <a:r>
                        <a:rPr sz="900" b="0" spc="-1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taxes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</a:t>
                      </a:r>
                      <a:r>
                        <a:rPr sz="9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030</a:t>
                      </a:r>
                      <a:r>
                        <a:rPr sz="9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</a:t>
                      </a:r>
                      <a:r>
                        <a:rPr sz="9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072</a:t>
                      </a:r>
                      <a:r>
                        <a:rPr sz="9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83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50" b="1" spc="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+958</a:t>
                      </a:r>
                      <a:r>
                        <a:rPr sz="65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+23,5%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Charges</a:t>
                      </a:r>
                      <a:r>
                        <a:rPr sz="900" b="0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personnel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78</a:t>
                      </a:r>
                      <a:r>
                        <a:rPr sz="9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365</a:t>
                      </a:r>
                      <a:r>
                        <a:rPr sz="9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164</a:t>
                      </a:r>
                      <a:r>
                        <a:rPr sz="900" b="0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467</a:t>
                      </a:r>
                      <a:r>
                        <a:rPr sz="900" b="0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5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65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86</a:t>
                      </a:r>
                      <a:r>
                        <a:rPr sz="65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102</a:t>
                      </a:r>
                      <a:r>
                        <a:rPr sz="65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3746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52,4%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Transfert</a:t>
                      </a:r>
                      <a:r>
                        <a:rPr sz="900" b="0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900" b="0" spc="-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charges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r>
                        <a:rPr sz="900" b="0" spc="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r>
                        <a:rPr sz="9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839</a:t>
                      </a:r>
                      <a:r>
                        <a:rPr sz="9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16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5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65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r>
                        <a:rPr sz="65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839</a:t>
                      </a:r>
                      <a:r>
                        <a:rPr sz="650" b="1" spc="1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Autres</a:t>
                      </a:r>
                      <a:r>
                        <a:rPr sz="900" b="0" spc="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produits</a:t>
                      </a:r>
                      <a:r>
                        <a:rPr sz="9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d'exploitation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</a:t>
                      </a:r>
                      <a:r>
                        <a:rPr sz="900" b="0" spc="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</a:t>
                      </a:r>
                      <a:r>
                        <a:rPr sz="9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172</a:t>
                      </a:r>
                      <a:r>
                        <a:rPr sz="9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5816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5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65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</a:t>
                      </a:r>
                      <a:r>
                        <a:rPr sz="65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166</a:t>
                      </a:r>
                      <a:r>
                        <a:rPr sz="650" b="1" spc="1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3746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99,9%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Autres</a:t>
                      </a:r>
                      <a:r>
                        <a:rPr sz="90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charges</a:t>
                      </a:r>
                      <a:r>
                        <a:rPr sz="900" b="0" spc="1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d'exploitation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</a:t>
                      </a:r>
                      <a:r>
                        <a:rPr sz="9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047</a:t>
                      </a:r>
                      <a:r>
                        <a:rPr sz="9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16</a:t>
                      </a:r>
                      <a:r>
                        <a:rPr sz="9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849</a:t>
                      </a:r>
                      <a:r>
                        <a:rPr sz="9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5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65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15</a:t>
                      </a:r>
                      <a:r>
                        <a:rPr sz="65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802</a:t>
                      </a:r>
                      <a:r>
                        <a:rPr sz="65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93,8%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EBITDA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-57</a:t>
                      </a:r>
                      <a:r>
                        <a:rPr sz="9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386</a:t>
                      </a:r>
                      <a:r>
                        <a:rPr sz="9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154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276</a:t>
                      </a:r>
                      <a:r>
                        <a:rPr sz="900" b="1" spc="1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5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+96</a:t>
                      </a:r>
                      <a:r>
                        <a:rPr sz="65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890</a:t>
                      </a:r>
                      <a:r>
                        <a:rPr sz="65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3746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62,8%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Reprises sur</a:t>
                      </a:r>
                      <a:r>
                        <a:rPr sz="900" b="0" spc="-1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provisions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r>
                        <a:rPr sz="900" b="0" spc="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9</a:t>
                      </a:r>
                      <a:r>
                        <a:rPr sz="9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919</a:t>
                      </a:r>
                      <a:r>
                        <a:rPr sz="9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16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5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65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9</a:t>
                      </a:r>
                      <a:r>
                        <a:rPr sz="65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919</a:t>
                      </a:r>
                      <a:r>
                        <a:rPr sz="650" b="1" spc="1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EBIT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-58</a:t>
                      </a:r>
                      <a:r>
                        <a:rPr sz="9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004</a:t>
                      </a:r>
                      <a:r>
                        <a:rPr sz="9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145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195</a:t>
                      </a:r>
                      <a:r>
                        <a:rPr sz="900" b="1" spc="1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5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+87</a:t>
                      </a:r>
                      <a:r>
                        <a:rPr sz="65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191</a:t>
                      </a:r>
                      <a:r>
                        <a:rPr sz="65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3746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23241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-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60%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Résultat</a:t>
                      </a:r>
                      <a:r>
                        <a:rPr sz="900" b="0" spc="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financier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9375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r>
                        <a:rPr sz="900" b="0" spc="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9375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196</a:t>
                      </a:r>
                      <a:r>
                        <a:rPr sz="900" b="0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93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661670">
                        <a:lnSpc>
                          <a:spcPct val="100000"/>
                        </a:lnSpc>
                      </a:pPr>
                      <a:r>
                        <a:rPr sz="65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65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196</a:t>
                      </a:r>
                      <a:r>
                        <a:rPr sz="65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Résultat</a:t>
                      </a:r>
                      <a:r>
                        <a:rPr sz="900" b="1" spc="18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900" b="1" spc="1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l'exercice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58</a:t>
                      </a:r>
                      <a:r>
                        <a:rPr sz="900" b="1" spc="17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278</a:t>
                      </a:r>
                      <a:r>
                        <a:rPr sz="900" b="1" spc="17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-20</a:t>
                      </a:r>
                      <a:r>
                        <a:rPr sz="9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477</a:t>
                      </a:r>
                      <a:r>
                        <a:rPr sz="9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5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+78</a:t>
                      </a:r>
                      <a:r>
                        <a:rPr sz="65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755</a:t>
                      </a:r>
                      <a:r>
                        <a:rPr sz="65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3746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66675">
                        <a:lnSpc>
                          <a:spcPts val="1025"/>
                        </a:lnSpc>
                        <a:spcBef>
                          <a:spcPts val="100"/>
                        </a:spcBef>
                      </a:pPr>
                      <a:r>
                        <a:rPr sz="9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Capacité</a:t>
                      </a:r>
                      <a:r>
                        <a:rPr sz="900" b="0" spc="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d'autofinancement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025"/>
                        </a:lnSpc>
                        <a:spcBef>
                          <a:spcPts val="100"/>
                        </a:spcBef>
                      </a:pP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58</a:t>
                      </a:r>
                      <a:r>
                        <a:rPr sz="9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896</a:t>
                      </a:r>
                      <a:r>
                        <a:rPr sz="9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1025"/>
                        </a:lnSpc>
                        <a:spcBef>
                          <a:spcPts val="100"/>
                        </a:spcBef>
                      </a:pPr>
                      <a:r>
                        <a:rPr sz="900" b="0" spc="-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29</a:t>
                      </a:r>
                      <a:r>
                        <a:rPr sz="9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558</a:t>
                      </a:r>
                      <a:r>
                        <a:rPr sz="900" b="0" spc="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5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+88</a:t>
                      </a:r>
                      <a:r>
                        <a:rPr sz="65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454</a:t>
                      </a:r>
                      <a:r>
                        <a:rPr sz="65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1" spc="-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323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CF4BA-4429-295C-5F7E-41461341B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7375776-7301-4308-C51F-0651E6D4FA44}"/>
              </a:ext>
            </a:extLst>
          </p:cNvPr>
          <p:cNvSpPr txBox="1"/>
          <p:nvPr/>
        </p:nvSpPr>
        <p:spPr>
          <a:xfrm>
            <a:off x="2630819" y="773785"/>
            <a:ext cx="55499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0" spc="-10" dirty="0">
                <a:solidFill>
                  <a:srgbClr val="1D2569"/>
                </a:solidFill>
                <a:latin typeface="Calibri Light"/>
                <a:cs typeface="Calibri Light"/>
              </a:rPr>
              <a:t>F.N.C.V.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809925B-7571-A7CA-F711-A4E06866F9DF}"/>
              </a:ext>
            </a:extLst>
          </p:cNvPr>
          <p:cNvSpPr txBox="1"/>
          <p:nvPr/>
        </p:nvSpPr>
        <p:spPr>
          <a:xfrm>
            <a:off x="7920508" y="787160"/>
            <a:ext cx="1020444" cy="3130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780"/>
              </a:lnSpc>
              <a:spcBef>
                <a:spcPts val="140"/>
              </a:spcBef>
            </a:pPr>
            <a:r>
              <a:rPr sz="750" b="0" spc="10" dirty="0">
                <a:solidFill>
                  <a:srgbClr val="1D2569"/>
                </a:solidFill>
                <a:latin typeface="Calibri Light"/>
                <a:cs typeface="Calibri Light"/>
              </a:rPr>
              <a:t>Commentaire</a:t>
            </a:r>
            <a:r>
              <a:rPr sz="750" b="0" spc="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750" b="0" spc="10" dirty="0">
                <a:solidFill>
                  <a:srgbClr val="1D2569"/>
                </a:solidFill>
                <a:latin typeface="Calibri Light"/>
                <a:cs typeface="Calibri Light"/>
              </a:rPr>
              <a:t>de </a:t>
            </a:r>
            <a:r>
              <a:rPr sz="750" b="0" spc="-10" dirty="0">
                <a:solidFill>
                  <a:srgbClr val="1D2569"/>
                </a:solidFill>
                <a:latin typeface="Calibri Light"/>
                <a:cs typeface="Calibri Light"/>
              </a:rPr>
              <a:t>Gestion</a:t>
            </a:r>
            <a:endParaRPr sz="750">
              <a:latin typeface="Calibri Light"/>
              <a:cs typeface="Calibri Light"/>
            </a:endParaRPr>
          </a:p>
          <a:p>
            <a:pPr marL="661035">
              <a:lnSpc>
                <a:spcPts val="1440"/>
              </a:lnSpc>
            </a:pPr>
            <a:r>
              <a:rPr sz="1300" b="0" spc="-20" dirty="0">
                <a:solidFill>
                  <a:srgbClr val="1D2569"/>
                </a:solidFill>
                <a:latin typeface="Calibri Light"/>
                <a:cs typeface="Calibri Light"/>
              </a:rPr>
              <a:t>2025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6334455-2343-2CDD-9E24-7736F914F148}"/>
              </a:ext>
            </a:extLst>
          </p:cNvPr>
          <p:cNvSpPr txBox="1"/>
          <p:nvPr/>
        </p:nvSpPr>
        <p:spPr>
          <a:xfrm>
            <a:off x="2697692" y="1282024"/>
            <a:ext cx="6177915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164580" algn="l"/>
              </a:tabLst>
            </a:pPr>
            <a:r>
              <a:rPr sz="1650" b="0" u="sng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LES</a:t>
            </a:r>
            <a:r>
              <a:rPr sz="1650" b="0" u="sng" spc="-10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1650" b="0" u="sng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FLUX</a:t>
            </a:r>
            <a:r>
              <a:rPr sz="1650" b="0" u="sng" spc="15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1650" b="0" u="sng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DE</a:t>
            </a:r>
            <a:r>
              <a:rPr sz="1650" b="0" u="sng" spc="35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1650" b="0" u="sng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VOTRE</a:t>
            </a:r>
            <a:r>
              <a:rPr sz="1650" b="0" u="sng" spc="35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1650" b="0" u="sng" spc="-10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TRÉSORERIE</a:t>
            </a:r>
            <a:r>
              <a:rPr sz="1650" b="0" u="sng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	</a:t>
            </a:r>
            <a:endParaRPr sz="1650">
              <a:latin typeface="Calibri Light"/>
              <a:cs typeface="Calibri Light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FAC5947E-0E35-C3F2-C858-EC0C36DB65AC}"/>
              </a:ext>
            </a:extLst>
          </p:cNvPr>
          <p:cNvGrpSpPr/>
          <p:nvPr/>
        </p:nvGrpSpPr>
        <p:grpSpPr>
          <a:xfrm>
            <a:off x="2710392" y="1709339"/>
            <a:ext cx="6159500" cy="3517900"/>
            <a:chOff x="705246" y="1272976"/>
            <a:chExt cx="6159500" cy="3517900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BD8F395C-1FA9-5C8E-EDA7-D327AD664CEC}"/>
                </a:ext>
              </a:extLst>
            </p:cNvPr>
            <p:cNvSpPr/>
            <p:nvPr/>
          </p:nvSpPr>
          <p:spPr>
            <a:xfrm>
              <a:off x="718621" y="1286351"/>
              <a:ext cx="6146165" cy="3504565"/>
            </a:xfrm>
            <a:custGeom>
              <a:avLst/>
              <a:gdLst/>
              <a:ahLst/>
              <a:cxnLst/>
              <a:rect l="l" t="t" r="r" b="b"/>
              <a:pathLst>
                <a:path w="6146165" h="3504565">
                  <a:moveTo>
                    <a:pt x="6145669" y="0"/>
                  </a:moveTo>
                  <a:lnTo>
                    <a:pt x="0" y="0"/>
                  </a:lnTo>
                  <a:lnTo>
                    <a:pt x="0" y="3504168"/>
                  </a:lnTo>
                  <a:lnTo>
                    <a:pt x="6145669" y="3504168"/>
                  </a:lnTo>
                  <a:lnTo>
                    <a:pt x="614566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67A62066-A8B2-3AC5-7423-EF62BB4CA1F3}"/>
                </a:ext>
              </a:extLst>
            </p:cNvPr>
            <p:cNvSpPr/>
            <p:nvPr/>
          </p:nvSpPr>
          <p:spPr>
            <a:xfrm>
              <a:off x="705246" y="1272976"/>
              <a:ext cx="6146165" cy="3504565"/>
            </a:xfrm>
            <a:custGeom>
              <a:avLst/>
              <a:gdLst/>
              <a:ahLst/>
              <a:cxnLst/>
              <a:rect l="l" t="t" r="r" b="b"/>
              <a:pathLst>
                <a:path w="6146165" h="3504565">
                  <a:moveTo>
                    <a:pt x="6145669" y="0"/>
                  </a:moveTo>
                  <a:lnTo>
                    <a:pt x="0" y="0"/>
                  </a:lnTo>
                  <a:lnTo>
                    <a:pt x="0" y="3504168"/>
                  </a:lnTo>
                  <a:lnTo>
                    <a:pt x="6145669" y="3504168"/>
                  </a:lnTo>
                  <a:lnTo>
                    <a:pt x="6145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C4CB1772-6EF1-1B24-BED2-E5BE9F4B3CA4}"/>
                </a:ext>
              </a:extLst>
            </p:cNvPr>
            <p:cNvSpPr/>
            <p:nvPr/>
          </p:nvSpPr>
          <p:spPr>
            <a:xfrm>
              <a:off x="3781425" y="1420098"/>
              <a:ext cx="1170305" cy="294640"/>
            </a:xfrm>
            <a:custGeom>
              <a:avLst/>
              <a:gdLst/>
              <a:ahLst/>
              <a:cxnLst/>
              <a:rect l="l" t="t" r="r" b="b"/>
              <a:pathLst>
                <a:path w="1170304" h="294639">
                  <a:moveTo>
                    <a:pt x="1170285" y="0"/>
                  </a:moveTo>
                  <a:lnTo>
                    <a:pt x="0" y="0"/>
                  </a:lnTo>
                  <a:lnTo>
                    <a:pt x="0" y="294243"/>
                  </a:lnTo>
                  <a:lnTo>
                    <a:pt x="1170285" y="294243"/>
                  </a:lnTo>
                  <a:lnTo>
                    <a:pt x="1170285" y="0"/>
                  </a:lnTo>
                  <a:close/>
                </a:path>
              </a:pathLst>
            </a:custGeom>
            <a:solidFill>
              <a:srgbClr val="1D2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9">
            <a:extLst>
              <a:ext uri="{FF2B5EF4-FFF2-40B4-BE49-F238E27FC236}">
                <a16:creationId xmlns:a16="http://schemas.microsoft.com/office/drawing/2014/main" id="{4268DDE2-0616-B076-633C-1639ACD8AA79}"/>
              </a:ext>
            </a:extLst>
          </p:cNvPr>
          <p:cNvSpPr txBox="1"/>
          <p:nvPr/>
        </p:nvSpPr>
        <p:spPr>
          <a:xfrm>
            <a:off x="3707481" y="1870510"/>
            <a:ext cx="2056764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0" dirty="0">
                <a:solidFill>
                  <a:srgbClr val="454545"/>
                </a:solidFill>
                <a:latin typeface="Calibri Light"/>
                <a:cs typeface="Calibri Light"/>
              </a:rPr>
              <a:t>SOLDE</a:t>
            </a:r>
            <a:r>
              <a:rPr sz="1400" b="0" spc="-35" dirty="0">
                <a:solidFill>
                  <a:srgbClr val="45454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54545"/>
                </a:solidFill>
                <a:latin typeface="Calibri Light"/>
                <a:cs typeface="Calibri Light"/>
              </a:rPr>
              <a:t>DE</a:t>
            </a:r>
            <a:r>
              <a:rPr sz="1400" b="0" spc="-35" dirty="0">
                <a:solidFill>
                  <a:srgbClr val="45454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54545"/>
                </a:solidFill>
                <a:latin typeface="Calibri Light"/>
                <a:cs typeface="Calibri Light"/>
              </a:rPr>
              <a:t>TRÉSORERIE</a:t>
            </a:r>
            <a:r>
              <a:rPr sz="1400" b="0" spc="-35" dirty="0">
                <a:solidFill>
                  <a:srgbClr val="454545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454545"/>
                </a:solidFill>
                <a:latin typeface="Calibri Light"/>
                <a:cs typeface="Calibri Light"/>
              </a:rPr>
              <a:t>2024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979DD4A7-8205-16C6-CC79-0E00B69635A1}"/>
              </a:ext>
            </a:extLst>
          </p:cNvPr>
          <p:cNvSpPr txBox="1"/>
          <p:nvPr/>
        </p:nvSpPr>
        <p:spPr>
          <a:xfrm>
            <a:off x="6977592" y="1857135"/>
            <a:ext cx="64579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0" dirty="0">
                <a:solidFill>
                  <a:srgbClr val="1D2569"/>
                </a:solidFill>
                <a:latin typeface="Calibri Light"/>
                <a:cs typeface="Calibri Light"/>
              </a:rPr>
              <a:t>28,4</a:t>
            </a:r>
            <a:r>
              <a:rPr sz="1600" b="0" spc="10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600" b="0" spc="-25" dirty="0">
                <a:solidFill>
                  <a:srgbClr val="1D2569"/>
                </a:solidFill>
                <a:latin typeface="Calibri Light"/>
                <a:cs typeface="Calibri Light"/>
              </a:rPr>
              <a:t>k€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13" name="object 11">
            <a:extLst>
              <a:ext uri="{FF2B5EF4-FFF2-40B4-BE49-F238E27FC236}">
                <a16:creationId xmlns:a16="http://schemas.microsoft.com/office/drawing/2014/main" id="{A84A6330-4A55-ED59-8392-9BB5C40147F3}"/>
              </a:ext>
            </a:extLst>
          </p:cNvPr>
          <p:cNvGrpSpPr/>
          <p:nvPr/>
        </p:nvGrpSpPr>
        <p:grpSpPr>
          <a:xfrm>
            <a:off x="2740337" y="2260896"/>
            <a:ext cx="6092825" cy="344805"/>
            <a:chOff x="735191" y="1824533"/>
            <a:chExt cx="6092825" cy="344805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864471E9-D218-56DE-8EB1-062FCB53372B}"/>
                </a:ext>
              </a:extLst>
            </p:cNvPr>
            <p:cNvSpPr/>
            <p:nvPr/>
          </p:nvSpPr>
          <p:spPr>
            <a:xfrm>
              <a:off x="738683" y="1828026"/>
              <a:ext cx="6085840" cy="0"/>
            </a:xfrm>
            <a:custGeom>
              <a:avLst/>
              <a:gdLst/>
              <a:ahLst/>
              <a:cxnLst/>
              <a:rect l="l" t="t" r="r" b="b"/>
              <a:pathLst>
                <a:path w="6085840">
                  <a:moveTo>
                    <a:pt x="0" y="0"/>
                  </a:moveTo>
                  <a:lnTo>
                    <a:pt x="6085482" y="0"/>
                  </a:lnTo>
                </a:path>
              </a:pathLst>
            </a:custGeom>
            <a:ln w="6687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3">
              <a:extLst>
                <a:ext uri="{FF2B5EF4-FFF2-40B4-BE49-F238E27FC236}">
                  <a16:creationId xmlns:a16="http://schemas.microsoft.com/office/drawing/2014/main" id="{68123E19-D594-D644-63C5-30679FA2A6CC}"/>
                </a:ext>
              </a:extLst>
            </p:cNvPr>
            <p:cNvSpPr/>
            <p:nvPr/>
          </p:nvSpPr>
          <p:spPr>
            <a:xfrm>
              <a:off x="3781425" y="1941710"/>
              <a:ext cx="2421255" cy="227965"/>
            </a:xfrm>
            <a:custGeom>
              <a:avLst/>
              <a:gdLst/>
              <a:ahLst/>
              <a:cxnLst/>
              <a:rect l="l" t="t" r="r" b="b"/>
              <a:pathLst>
                <a:path w="2421254" h="227964">
                  <a:moveTo>
                    <a:pt x="2420818" y="0"/>
                  </a:moveTo>
                  <a:lnTo>
                    <a:pt x="0" y="0"/>
                  </a:lnTo>
                  <a:lnTo>
                    <a:pt x="0" y="227369"/>
                  </a:lnTo>
                  <a:lnTo>
                    <a:pt x="2420818" y="227369"/>
                  </a:lnTo>
                  <a:lnTo>
                    <a:pt x="2420818" y="0"/>
                  </a:lnTo>
                  <a:close/>
                </a:path>
              </a:pathLst>
            </a:custGeom>
            <a:solidFill>
              <a:srgbClr val="1D2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4">
            <a:extLst>
              <a:ext uri="{FF2B5EF4-FFF2-40B4-BE49-F238E27FC236}">
                <a16:creationId xmlns:a16="http://schemas.microsoft.com/office/drawing/2014/main" id="{52B39F8E-F16A-C89F-398D-AA7660AAC28A}"/>
              </a:ext>
            </a:extLst>
          </p:cNvPr>
          <p:cNvSpPr txBox="1"/>
          <p:nvPr/>
        </p:nvSpPr>
        <p:spPr>
          <a:xfrm>
            <a:off x="6241985" y="2385436"/>
            <a:ext cx="156591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0" dirty="0">
                <a:solidFill>
                  <a:srgbClr val="FFFFFF"/>
                </a:solidFill>
                <a:latin typeface="Calibri Light"/>
                <a:cs typeface="Calibri Light"/>
              </a:rPr>
              <a:t>RÉSULTAT</a:t>
            </a:r>
            <a:r>
              <a:rPr sz="11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Calibri Light"/>
                <a:cs typeface="Calibri Light"/>
              </a:rPr>
              <a:t>CORRIGÉ</a:t>
            </a:r>
            <a:r>
              <a:rPr sz="11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(C.A.F.)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2699744D-B348-9418-46B0-3233F89F717D}"/>
              </a:ext>
            </a:extLst>
          </p:cNvPr>
          <p:cNvSpPr txBox="1"/>
          <p:nvPr/>
        </p:nvSpPr>
        <p:spPr>
          <a:xfrm>
            <a:off x="8228126" y="2372061"/>
            <a:ext cx="575310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0" dirty="0">
                <a:solidFill>
                  <a:srgbClr val="1D2569"/>
                </a:solidFill>
                <a:latin typeface="Calibri Light"/>
                <a:cs typeface="Calibri Light"/>
              </a:rPr>
              <a:t>+58,9</a:t>
            </a:r>
            <a:r>
              <a:rPr sz="1250" b="0" spc="-4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0" spc="-25" dirty="0">
                <a:solidFill>
                  <a:srgbClr val="1D2569"/>
                </a:solidFill>
                <a:latin typeface="Calibri Light"/>
                <a:cs typeface="Calibri Light"/>
              </a:rPr>
              <a:t>k€</a:t>
            </a:r>
            <a:endParaRPr sz="1250">
              <a:latin typeface="Calibri Light"/>
              <a:cs typeface="Calibri Light"/>
            </a:endParaRPr>
          </a:p>
        </p:txBody>
      </p:sp>
      <p:grpSp>
        <p:nvGrpSpPr>
          <p:cNvPr id="28" name="object 16">
            <a:extLst>
              <a:ext uri="{FF2B5EF4-FFF2-40B4-BE49-F238E27FC236}">
                <a16:creationId xmlns:a16="http://schemas.microsoft.com/office/drawing/2014/main" id="{B9BF4886-6D0F-92F6-3EBA-0515B4AECB54}"/>
              </a:ext>
            </a:extLst>
          </p:cNvPr>
          <p:cNvGrpSpPr/>
          <p:nvPr/>
        </p:nvGrpSpPr>
        <p:grpSpPr>
          <a:xfrm>
            <a:off x="2740337" y="2715636"/>
            <a:ext cx="6092825" cy="572135"/>
            <a:chOff x="735191" y="2279273"/>
            <a:chExt cx="6092825" cy="572135"/>
          </a:xfrm>
        </p:grpSpPr>
        <p:sp>
          <p:nvSpPr>
            <p:cNvPr id="29" name="object 17">
              <a:extLst>
                <a:ext uri="{FF2B5EF4-FFF2-40B4-BE49-F238E27FC236}">
                  <a16:creationId xmlns:a16="http://schemas.microsoft.com/office/drawing/2014/main" id="{4DC6F5F8-7EB3-BB3A-271B-FE333E5DC0AE}"/>
                </a:ext>
              </a:extLst>
            </p:cNvPr>
            <p:cNvSpPr/>
            <p:nvPr/>
          </p:nvSpPr>
          <p:spPr>
            <a:xfrm>
              <a:off x="738683" y="2282765"/>
              <a:ext cx="6085840" cy="227965"/>
            </a:xfrm>
            <a:custGeom>
              <a:avLst/>
              <a:gdLst/>
              <a:ahLst/>
              <a:cxnLst/>
              <a:rect l="l" t="t" r="r" b="b"/>
              <a:pathLst>
                <a:path w="6085840" h="227964">
                  <a:moveTo>
                    <a:pt x="0" y="0"/>
                  </a:moveTo>
                  <a:lnTo>
                    <a:pt x="6085482" y="0"/>
                  </a:lnTo>
                </a:path>
                <a:path w="6085840" h="227964">
                  <a:moveTo>
                    <a:pt x="0" y="227369"/>
                  </a:moveTo>
                  <a:lnTo>
                    <a:pt x="6085482" y="227369"/>
                  </a:lnTo>
                </a:path>
              </a:pathLst>
            </a:custGeom>
            <a:ln w="6687">
              <a:solidFill>
                <a:srgbClr val="C0C0C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8">
              <a:extLst>
                <a:ext uri="{FF2B5EF4-FFF2-40B4-BE49-F238E27FC236}">
                  <a16:creationId xmlns:a16="http://schemas.microsoft.com/office/drawing/2014/main" id="{15AA8DBD-E8DB-7325-BF0B-D1F07014456F}"/>
                </a:ext>
              </a:extLst>
            </p:cNvPr>
            <p:cNvSpPr/>
            <p:nvPr/>
          </p:nvSpPr>
          <p:spPr>
            <a:xfrm>
              <a:off x="3727926" y="2623820"/>
              <a:ext cx="53975" cy="227965"/>
            </a:xfrm>
            <a:custGeom>
              <a:avLst/>
              <a:gdLst/>
              <a:ahLst/>
              <a:cxnLst/>
              <a:rect l="l" t="t" r="r" b="b"/>
              <a:pathLst>
                <a:path w="53975" h="227964">
                  <a:moveTo>
                    <a:pt x="53498" y="0"/>
                  </a:moveTo>
                  <a:lnTo>
                    <a:pt x="0" y="0"/>
                  </a:lnTo>
                  <a:lnTo>
                    <a:pt x="0" y="227369"/>
                  </a:lnTo>
                  <a:lnTo>
                    <a:pt x="53498" y="227369"/>
                  </a:lnTo>
                  <a:lnTo>
                    <a:pt x="53498" y="0"/>
                  </a:lnTo>
                  <a:close/>
                </a:path>
              </a:pathLst>
            </a:custGeom>
            <a:solidFill>
              <a:srgbClr val="E4B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9">
            <a:extLst>
              <a:ext uri="{FF2B5EF4-FFF2-40B4-BE49-F238E27FC236}">
                <a16:creationId xmlns:a16="http://schemas.microsoft.com/office/drawing/2014/main" id="{CC795F29-30C4-D558-457A-5AE976148BB8}"/>
              </a:ext>
            </a:extLst>
          </p:cNvPr>
          <p:cNvSpPr txBox="1"/>
          <p:nvPr/>
        </p:nvSpPr>
        <p:spPr>
          <a:xfrm>
            <a:off x="5807307" y="3067544"/>
            <a:ext cx="11728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0" dirty="0">
                <a:solidFill>
                  <a:srgbClr val="454545"/>
                </a:solidFill>
                <a:latin typeface="Calibri Light"/>
                <a:cs typeface="Calibri Light"/>
              </a:rPr>
              <a:t>CRÉANCES</a:t>
            </a:r>
            <a:r>
              <a:rPr sz="1100" b="0" spc="-60" dirty="0">
                <a:solidFill>
                  <a:srgbClr val="454545"/>
                </a:solidFill>
                <a:latin typeface="Calibri Light"/>
                <a:cs typeface="Calibri Light"/>
              </a:rPr>
              <a:t> </a:t>
            </a:r>
            <a:r>
              <a:rPr sz="1100" b="0" spc="-10" dirty="0">
                <a:solidFill>
                  <a:srgbClr val="454545"/>
                </a:solidFill>
                <a:latin typeface="Calibri Light"/>
                <a:cs typeface="Calibri Light"/>
              </a:rPr>
              <a:t>USAGERS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2" name="object 20">
            <a:extLst>
              <a:ext uri="{FF2B5EF4-FFF2-40B4-BE49-F238E27FC236}">
                <a16:creationId xmlns:a16="http://schemas.microsoft.com/office/drawing/2014/main" id="{4C1BC849-4488-BE19-B796-F95DD7E485EB}"/>
              </a:ext>
            </a:extLst>
          </p:cNvPr>
          <p:cNvSpPr txBox="1"/>
          <p:nvPr/>
        </p:nvSpPr>
        <p:spPr>
          <a:xfrm>
            <a:off x="5252258" y="3054170"/>
            <a:ext cx="461645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0" spc="-30" dirty="0">
                <a:solidFill>
                  <a:srgbClr val="E4B645"/>
                </a:solidFill>
                <a:latin typeface="Calibri Light"/>
                <a:cs typeface="Calibri Light"/>
              </a:rPr>
              <a:t>-</a:t>
            </a:r>
            <a:r>
              <a:rPr sz="1250" b="0" dirty="0">
                <a:solidFill>
                  <a:srgbClr val="E4B645"/>
                </a:solidFill>
                <a:latin typeface="Calibri Light"/>
                <a:cs typeface="Calibri Light"/>
              </a:rPr>
              <a:t>1,3</a:t>
            </a:r>
            <a:r>
              <a:rPr sz="1250" b="0" spc="-20" dirty="0">
                <a:solidFill>
                  <a:srgbClr val="E4B645"/>
                </a:solidFill>
                <a:latin typeface="Calibri Light"/>
                <a:cs typeface="Calibri Light"/>
              </a:rPr>
              <a:t> </a:t>
            </a:r>
            <a:r>
              <a:rPr sz="1250" b="0" spc="-25" dirty="0">
                <a:solidFill>
                  <a:srgbClr val="E4B645"/>
                </a:solidFill>
                <a:latin typeface="Calibri Light"/>
                <a:cs typeface="Calibri Light"/>
              </a:rPr>
              <a:t>k€</a:t>
            </a:r>
            <a:endParaRPr sz="1250">
              <a:latin typeface="Calibri Light"/>
              <a:cs typeface="Calibri Light"/>
            </a:endParaRPr>
          </a:p>
        </p:txBody>
      </p:sp>
      <p:sp>
        <p:nvSpPr>
          <p:cNvPr id="33" name="object 21">
            <a:extLst>
              <a:ext uri="{FF2B5EF4-FFF2-40B4-BE49-F238E27FC236}">
                <a16:creationId xmlns:a16="http://schemas.microsoft.com/office/drawing/2014/main" id="{792C9C89-9D28-FE1E-FC98-A5E5C1723C3B}"/>
              </a:ext>
            </a:extLst>
          </p:cNvPr>
          <p:cNvSpPr/>
          <p:nvPr/>
        </p:nvSpPr>
        <p:spPr>
          <a:xfrm>
            <a:off x="5211459" y="3514922"/>
            <a:ext cx="575310" cy="227965"/>
          </a:xfrm>
          <a:custGeom>
            <a:avLst/>
            <a:gdLst/>
            <a:ahLst/>
            <a:cxnLst/>
            <a:rect l="l" t="t" r="r" b="b"/>
            <a:pathLst>
              <a:path w="575310" h="227964">
                <a:moveTo>
                  <a:pt x="575111" y="0"/>
                </a:moveTo>
                <a:lnTo>
                  <a:pt x="0" y="0"/>
                </a:lnTo>
                <a:lnTo>
                  <a:pt x="0" y="227369"/>
                </a:lnTo>
                <a:lnTo>
                  <a:pt x="575111" y="227369"/>
                </a:lnTo>
                <a:lnTo>
                  <a:pt x="575111" y="0"/>
                </a:lnTo>
                <a:close/>
              </a:path>
            </a:pathLst>
          </a:custGeom>
          <a:solidFill>
            <a:srgbClr val="E4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A7C99539-84D4-1AF0-C811-9D8DFB931259}"/>
              </a:ext>
            </a:extLst>
          </p:cNvPr>
          <p:cNvSpPr txBox="1"/>
          <p:nvPr/>
        </p:nvSpPr>
        <p:spPr>
          <a:xfrm>
            <a:off x="5807307" y="3522284"/>
            <a:ext cx="13462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0" dirty="0">
                <a:solidFill>
                  <a:srgbClr val="454545"/>
                </a:solidFill>
                <a:latin typeface="Calibri Light"/>
                <a:cs typeface="Calibri Light"/>
              </a:rPr>
              <a:t>DETTES</a:t>
            </a:r>
            <a:r>
              <a:rPr sz="1100" b="0" spc="-5" dirty="0">
                <a:solidFill>
                  <a:srgbClr val="454545"/>
                </a:solidFill>
                <a:latin typeface="Calibri Light"/>
                <a:cs typeface="Calibri Light"/>
              </a:rPr>
              <a:t> </a:t>
            </a:r>
            <a:r>
              <a:rPr sz="1100" b="0" spc="-10" dirty="0">
                <a:solidFill>
                  <a:srgbClr val="454545"/>
                </a:solidFill>
                <a:latin typeface="Calibri Light"/>
                <a:cs typeface="Calibri Light"/>
              </a:rPr>
              <a:t>FOURNISSEURS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38B6786D-232E-6EEF-B73B-06F0AC615FF4}"/>
              </a:ext>
            </a:extLst>
          </p:cNvPr>
          <p:cNvSpPr txBox="1"/>
          <p:nvPr/>
        </p:nvSpPr>
        <p:spPr>
          <a:xfrm>
            <a:off x="4770769" y="3508909"/>
            <a:ext cx="421640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0" spc="-30" dirty="0">
                <a:solidFill>
                  <a:srgbClr val="E4B645"/>
                </a:solidFill>
                <a:latin typeface="Calibri Light"/>
                <a:cs typeface="Calibri Light"/>
              </a:rPr>
              <a:t>-</a:t>
            </a:r>
            <a:r>
              <a:rPr sz="1250" b="0" dirty="0">
                <a:solidFill>
                  <a:srgbClr val="E4B645"/>
                </a:solidFill>
                <a:latin typeface="Calibri Light"/>
                <a:cs typeface="Calibri Light"/>
              </a:rPr>
              <a:t>14</a:t>
            </a:r>
            <a:r>
              <a:rPr sz="1250" b="0" spc="-35" dirty="0">
                <a:solidFill>
                  <a:srgbClr val="E4B645"/>
                </a:solidFill>
                <a:latin typeface="Calibri Light"/>
                <a:cs typeface="Calibri Light"/>
              </a:rPr>
              <a:t> </a:t>
            </a:r>
            <a:r>
              <a:rPr sz="1250" b="0" spc="-25" dirty="0">
                <a:solidFill>
                  <a:srgbClr val="E4B645"/>
                </a:solidFill>
                <a:latin typeface="Calibri Light"/>
                <a:cs typeface="Calibri Light"/>
              </a:rPr>
              <a:t>k€</a:t>
            </a:r>
            <a:endParaRPr sz="1250">
              <a:latin typeface="Calibri Light"/>
              <a:cs typeface="Calibri Light"/>
            </a:endParaRPr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ABC02EA0-792F-4393-C12C-BB9BDC3917BB}"/>
              </a:ext>
            </a:extLst>
          </p:cNvPr>
          <p:cNvSpPr/>
          <p:nvPr/>
        </p:nvSpPr>
        <p:spPr>
          <a:xfrm>
            <a:off x="5786571" y="3969661"/>
            <a:ext cx="354965" cy="227965"/>
          </a:xfrm>
          <a:custGeom>
            <a:avLst/>
            <a:gdLst/>
            <a:ahLst/>
            <a:cxnLst/>
            <a:rect l="l" t="t" r="r" b="b"/>
            <a:pathLst>
              <a:path w="354964" h="227964">
                <a:moveTo>
                  <a:pt x="354429" y="0"/>
                </a:moveTo>
                <a:lnTo>
                  <a:pt x="0" y="0"/>
                </a:lnTo>
                <a:lnTo>
                  <a:pt x="0" y="227369"/>
                </a:lnTo>
                <a:lnTo>
                  <a:pt x="354429" y="227369"/>
                </a:lnTo>
                <a:lnTo>
                  <a:pt x="354429" y="0"/>
                </a:lnTo>
                <a:close/>
              </a:path>
            </a:pathLst>
          </a:custGeom>
          <a:solidFill>
            <a:srgbClr val="1D2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5">
            <a:extLst>
              <a:ext uri="{FF2B5EF4-FFF2-40B4-BE49-F238E27FC236}">
                <a16:creationId xmlns:a16="http://schemas.microsoft.com/office/drawing/2014/main" id="{14C01CBB-FED6-D6E7-251E-8CE0213434AB}"/>
              </a:ext>
            </a:extLst>
          </p:cNvPr>
          <p:cNvSpPr txBox="1"/>
          <p:nvPr/>
        </p:nvSpPr>
        <p:spPr>
          <a:xfrm>
            <a:off x="4677146" y="3977023"/>
            <a:ext cx="108585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0" dirty="0">
                <a:solidFill>
                  <a:srgbClr val="454545"/>
                </a:solidFill>
                <a:latin typeface="Calibri Light"/>
                <a:cs typeface="Calibri Light"/>
              </a:rPr>
              <a:t>AUTRES</a:t>
            </a:r>
            <a:r>
              <a:rPr sz="1100" b="0" spc="-25" dirty="0">
                <a:solidFill>
                  <a:srgbClr val="454545"/>
                </a:solidFill>
                <a:latin typeface="Calibri Light"/>
                <a:cs typeface="Calibri Light"/>
              </a:rPr>
              <a:t> </a:t>
            </a:r>
            <a:r>
              <a:rPr sz="1100" b="0" spc="-10" dirty="0">
                <a:solidFill>
                  <a:srgbClr val="454545"/>
                </a:solidFill>
                <a:latin typeface="Calibri Light"/>
                <a:cs typeface="Calibri Light"/>
              </a:rPr>
              <a:t>CRÉANCES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8" name="object 26">
            <a:extLst>
              <a:ext uri="{FF2B5EF4-FFF2-40B4-BE49-F238E27FC236}">
                <a16:creationId xmlns:a16="http://schemas.microsoft.com/office/drawing/2014/main" id="{2AD89C81-E89F-8CBA-9B99-75939BC96E5C}"/>
              </a:ext>
            </a:extLst>
          </p:cNvPr>
          <p:cNvSpPr txBox="1"/>
          <p:nvPr/>
        </p:nvSpPr>
        <p:spPr>
          <a:xfrm>
            <a:off x="6161736" y="3963649"/>
            <a:ext cx="494665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0" dirty="0">
                <a:solidFill>
                  <a:srgbClr val="1D2569"/>
                </a:solidFill>
                <a:latin typeface="Calibri Light"/>
                <a:cs typeface="Calibri Light"/>
              </a:rPr>
              <a:t>+8,6</a:t>
            </a:r>
            <a:r>
              <a:rPr sz="1250" b="0" spc="-3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250" b="0" spc="-25" dirty="0">
                <a:solidFill>
                  <a:srgbClr val="1D2569"/>
                </a:solidFill>
                <a:latin typeface="Calibri Light"/>
                <a:cs typeface="Calibri Light"/>
              </a:rPr>
              <a:t>k€</a:t>
            </a:r>
            <a:endParaRPr sz="1250">
              <a:latin typeface="Calibri Light"/>
              <a:cs typeface="Calibri Light"/>
            </a:endParaRPr>
          </a:p>
        </p:txBody>
      </p:sp>
      <p:sp>
        <p:nvSpPr>
          <p:cNvPr id="39" name="object 27">
            <a:extLst>
              <a:ext uri="{FF2B5EF4-FFF2-40B4-BE49-F238E27FC236}">
                <a16:creationId xmlns:a16="http://schemas.microsoft.com/office/drawing/2014/main" id="{926082B0-C5C7-4F5E-1BAD-62ADC2BF5C27}"/>
              </a:ext>
            </a:extLst>
          </p:cNvPr>
          <p:cNvSpPr txBox="1"/>
          <p:nvPr/>
        </p:nvSpPr>
        <p:spPr>
          <a:xfrm>
            <a:off x="4556099" y="4424401"/>
            <a:ext cx="1230630" cy="227965"/>
          </a:xfrm>
          <a:prstGeom prst="rect">
            <a:avLst/>
          </a:prstGeom>
          <a:solidFill>
            <a:srgbClr val="E4B645"/>
          </a:solidFill>
        </p:spPr>
        <p:txBody>
          <a:bodyPr vert="horz" wrap="square" lIns="0" tIns="2032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60"/>
              </a:spcBef>
            </a:pPr>
            <a:r>
              <a:rPr sz="1100" b="0" dirty="0">
                <a:solidFill>
                  <a:srgbClr val="FFFFFF"/>
                </a:solidFill>
                <a:latin typeface="Calibri Light"/>
                <a:cs typeface="Calibri Light"/>
              </a:rPr>
              <a:t>AUTRES</a:t>
            </a:r>
            <a:r>
              <a:rPr sz="11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DETTES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40" name="object 28">
            <a:extLst>
              <a:ext uri="{FF2B5EF4-FFF2-40B4-BE49-F238E27FC236}">
                <a16:creationId xmlns:a16="http://schemas.microsoft.com/office/drawing/2014/main" id="{50ED3958-1AD1-BC08-9E55-E4043318D903}"/>
              </a:ext>
            </a:extLst>
          </p:cNvPr>
          <p:cNvSpPr txBox="1"/>
          <p:nvPr/>
        </p:nvSpPr>
        <p:spPr>
          <a:xfrm>
            <a:off x="3995037" y="4418388"/>
            <a:ext cx="541655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0" spc="-30" dirty="0">
                <a:solidFill>
                  <a:srgbClr val="E4B645"/>
                </a:solidFill>
                <a:latin typeface="Calibri Light"/>
                <a:cs typeface="Calibri Light"/>
              </a:rPr>
              <a:t>-</a:t>
            </a:r>
            <a:r>
              <a:rPr sz="1250" b="0" dirty="0">
                <a:solidFill>
                  <a:srgbClr val="E4B645"/>
                </a:solidFill>
                <a:latin typeface="Calibri Light"/>
                <a:cs typeface="Calibri Light"/>
              </a:rPr>
              <a:t>29,9</a:t>
            </a:r>
            <a:r>
              <a:rPr sz="1250" b="0" spc="-30" dirty="0">
                <a:solidFill>
                  <a:srgbClr val="E4B645"/>
                </a:solidFill>
                <a:latin typeface="Calibri Light"/>
                <a:cs typeface="Calibri Light"/>
              </a:rPr>
              <a:t> </a:t>
            </a:r>
            <a:r>
              <a:rPr sz="1250" b="0" spc="-25" dirty="0">
                <a:solidFill>
                  <a:srgbClr val="E4B645"/>
                </a:solidFill>
                <a:latin typeface="Calibri Light"/>
                <a:cs typeface="Calibri Light"/>
              </a:rPr>
              <a:t>k€</a:t>
            </a:r>
            <a:endParaRPr sz="1250">
              <a:latin typeface="Calibri Light"/>
              <a:cs typeface="Calibri Light"/>
            </a:endParaRPr>
          </a:p>
        </p:txBody>
      </p:sp>
      <p:grpSp>
        <p:nvGrpSpPr>
          <p:cNvPr id="41" name="object 29">
            <a:extLst>
              <a:ext uri="{FF2B5EF4-FFF2-40B4-BE49-F238E27FC236}">
                <a16:creationId xmlns:a16="http://schemas.microsoft.com/office/drawing/2014/main" id="{BC0A1AD3-1FD2-3A58-6E57-388BCCBE3F68}"/>
              </a:ext>
            </a:extLst>
          </p:cNvPr>
          <p:cNvGrpSpPr/>
          <p:nvPr/>
        </p:nvGrpSpPr>
        <p:grpSpPr>
          <a:xfrm>
            <a:off x="2740337" y="4761963"/>
            <a:ext cx="6092825" cy="411480"/>
            <a:chOff x="735191" y="4325600"/>
            <a:chExt cx="6092825" cy="411480"/>
          </a:xfrm>
        </p:grpSpPr>
        <p:sp>
          <p:nvSpPr>
            <p:cNvPr id="42" name="object 30">
              <a:extLst>
                <a:ext uri="{FF2B5EF4-FFF2-40B4-BE49-F238E27FC236}">
                  <a16:creationId xmlns:a16="http://schemas.microsoft.com/office/drawing/2014/main" id="{FE2E5024-E869-1099-7E9F-5A8DF110C7E3}"/>
                </a:ext>
              </a:extLst>
            </p:cNvPr>
            <p:cNvSpPr/>
            <p:nvPr/>
          </p:nvSpPr>
          <p:spPr>
            <a:xfrm>
              <a:off x="738683" y="4329092"/>
              <a:ext cx="6085840" cy="0"/>
            </a:xfrm>
            <a:custGeom>
              <a:avLst/>
              <a:gdLst/>
              <a:ahLst/>
              <a:cxnLst/>
              <a:rect l="l" t="t" r="r" b="b"/>
              <a:pathLst>
                <a:path w="6085840">
                  <a:moveTo>
                    <a:pt x="0" y="0"/>
                  </a:moveTo>
                  <a:lnTo>
                    <a:pt x="6085482" y="0"/>
                  </a:lnTo>
                </a:path>
              </a:pathLst>
            </a:custGeom>
            <a:ln w="6687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1">
              <a:extLst>
                <a:ext uri="{FF2B5EF4-FFF2-40B4-BE49-F238E27FC236}">
                  <a16:creationId xmlns:a16="http://schemas.microsoft.com/office/drawing/2014/main" id="{3E085666-4767-B574-0C02-3CC9ED5038CB}"/>
                </a:ext>
              </a:extLst>
            </p:cNvPr>
            <p:cNvSpPr/>
            <p:nvPr/>
          </p:nvSpPr>
          <p:spPr>
            <a:xfrm>
              <a:off x="3781425" y="4442777"/>
              <a:ext cx="2086610" cy="294640"/>
            </a:xfrm>
            <a:custGeom>
              <a:avLst/>
              <a:gdLst/>
              <a:ahLst/>
              <a:cxnLst/>
              <a:rect l="l" t="t" r="r" b="b"/>
              <a:pathLst>
                <a:path w="2086610" h="294639">
                  <a:moveTo>
                    <a:pt x="2086451" y="0"/>
                  </a:moveTo>
                  <a:lnTo>
                    <a:pt x="0" y="0"/>
                  </a:lnTo>
                  <a:lnTo>
                    <a:pt x="0" y="294243"/>
                  </a:lnTo>
                  <a:lnTo>
                    <a:pt x="2086451" y="294243"/>
                  </a:lnTo>
                  <a:lnTo>
                    <a:pt x="2086451" y="0"/>
                  </a:lnTo>
                  <a:close/>
                </a:path>
              </a:pathLst>
            </a:custGeom>
            <a:solidFill>
              <a:srgbClr val="1D2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32">
            <a:extLst>
              <a:ext uri="{FF2B5EF4-FFF2-40B4-BE49-F238E27FC236}">
                <a16:creationId xmlns:a16="http://schemas.microsoft.com/office/drawing/2014/main" id="{B40BCD79-817C-3F1E-3E1E-C945936D8E96}"/>
              </a:ext>
            </a:extLst>
          </p:cNvPr>
          <p:cNvSpPr txBox="1"/>
          <p:nvPr/>
        </p:nvSpPr>
        <p:spPr>
          <a:xfrm>
            <a:off x="5800620" y="4866440"/>
            <a:ext cx="273875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SOLDE DE</a:t>
            </a:r>
            <a:r>
              <a:rPr sz="14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TRÉSORERIE 2025</a:t>
            </a:r>
            <a:r>
              <a:rPr sz="1400" b="0" spc="1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baseline="-3472" dirty="0">
                <a:solidFill>
                  <a:srgbClr val="1D2569"/>
                </a:solidFill>
                <a:latin typeface="Calibri Light"/>
                <a:cs typeface="Calibri Light"/>
              </a:rPr>
              <a:t>50,7</a:t>
            </a:r>
            <a:r>
              <a:rPr sz="2400" b="0" spc="60" baseline="-3472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2400" b="0" spc="-37" baseline="-3472" dirty="0">
                <a:solidFill>
                  <a:srgbClr val="1D2569"/>
                </a:solidFill>
                <a:latin typeface="Calibri Light"/>
                <a:cs typeface="Calibri Light"/>
              </a:rPr>
              <a:t>k€</a:t>
            </a:r>
            <a:endParaRPr sz="2400" baseline="-3472">
              <a:latin typeface="Calibri Light"/>
              <a:cs typeface="Calibri Light"/>
            </a:endParaRPr>
          </a:p>
        </p:txBody>
      </p:sp>
      <p:sp>
        <p:nvSpPr>
          <p:cNvPr id="48" name="object 33">
            <a:extLst>
              <a:ext uri="{FF2B5EF4-FFF2-40B4-BE49-F238E27FC236}">
                <a16:creationId xmlns:a16="http://schemas.microsoft.com/office/drawing/2014/main" id="{BD0BB4CF-E936-2649-1B0A-5C50A9417195}"/>
              </a:ext>
            </a:extLst>
          </p:cNvPr>
          <p:cNvSpPr txBox="1"/>
          <p:nvPr/>
        </p:nvSpPr>
        <p:spPr>
          <a:xfrm>
            <a:off x="2731129" y="2726490"/>
            <a:ext cx="1036319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0" dirty="0">
                <a:solidFill>
                  <a:srgbClr val="454545"/>
                </a:solidFill>
                <a:latin typeface="Calibri Light"/>
                <a:cs typeface="Calibri Light"/>
              </a:rPr>
              <a:t>Δ</a:t>
            </a:r>
            <a:r>
              <a:rPr sz="1050" b="0" spc="-5" dirty="0">
                <a:solidFill>
                  <a:srgbClr val="454545"/>
                </a:solidFill>
                <a:latin typeface="Calibri Light"/>
                <a:cs typeface="Calibri Light"/>
              </a:rPr>
              <a:t> </a:t>
            </a:r>
            <a:r>
              <a:rPr sz="1050" b="0" dirty="0">
                <a:solidFill>
                  <a:srgbClr val="454545"/>
                </a:solidFill>
                <a:latin typeface="Calibri Light"/>
                <a:cs typeface="Calibri Light"/>
              </a:rPr>
              <a:t>FRNG</a:t>
            </a:r>
            <a:r>
              <a:rPr sz="1050" b="0" spc="30" dirty="0">
                <a:solidFill>
                  <a:srgbClr val="454545"/>
                </a:solidFill>
                <a:latin typeface="Calibri Light"/>
                <a:cs typeface="Calibri Light"/>
              </a:rPr>
              <a:t> </a:t>
            </a:r>
            <a:r>
              <a:rPr sz="1050" b="0" dirty="0">
                <a:solidFill>
                  <a:srgbClr val="454545"/>
                </a:solidFill>
                <a:latin typeface="Calibri Light"/>
                <a:cs typeface="Calibri Light"/>
              </a:rPr>
              <a:t>=</a:t>
            </a:r>
            <a:r>
              <a:rPr sz="1050" b="0" spc="5" dirty="0">
                <a:solidFill>
                  <a:srgbClr val="454545"/>
                </a:solidFill>
                <a:latin typeface="Calibri Light"/>
                <a:cs typeface="Calibri Light"/>
              </a:rPr>
              <a:t> </a:t>
            </a:r>
            <a:r>
              <a:rPr sz="1050" b="0" dirty="0">
                <a:solidFill>
                  <a:srgbClr val="454545"/>
                </a:solidFill>
                <a:latin typeface="Calibri Light"/>
                <a:cs typeface="Calibri Light"/>
              </a:rPr>
              <a:t>+58,9 </a:t>
            </a:r>
            <a:r>
              <a:rPr sz="1050" b="0" spc="-25" dirty="0">
                <a:solidFill>
                  <a:srgbClr val="454545"/>
                </a:solidFill>
                <a:latin typeface="Calibri Light"/>
                <a:cs typeface="Calibri Light"/>
              </a:rPr>
              <a:t>k€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50" name="object 34">
            <a:extLst>
              <a:ext uri="{FF2B5EF4-FFF2-40B4-BE49-F238E27FC236}">
                <a16:creationId xmlns:a16="http://schemas.microsoft.com/office/drawing/2014/main" id="{DE57B830-1C71-1ECF-8256-066F0E184EDA}"/>
              </a:ext>
            </a:extLst>
          </p:cNvPr>
          <p:cNvSpPr txBox="1"/>
          <p:nvPr/>
        </p:nvSpPr>
        <p:spPr>
          <a:xfrm>
            <a:off x="2731129" y="3676093"/>
            <a:ext cx="920115" cy="34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50" b="0" spc="-10" dirty="0">
                <a:solidFill>
                  <a:srgbClr val="454545"/>
                </a:solidFill>
                <a:latin typeface="Calibri Light"/>
                <a:cs typeface="Calibri Light"/>
              </a:rPr>
              <a:t>DÉCALAGES D'EXPLOITATION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52" name="object 35">
            <a:extLst>
              <a:ext uri="{FF2B5EF4-FFF2-40B4-BE49-F238E27FC236}">
                <a16:creationId xmlns:a16="http://schemas.microsoft.com/office/drawing/2014/main" id="{DFA830A0-DE2B-10C7-DCB5-C7939B1BB98D}"/>
              </a:ext>
            </a:extLst>
          </p:cNvPr>
          <p:cNvSpPr txBox="1"/>
          <p:nvPr/>
        </p:nvSpPr>
        <p:spPr>
          <a:xfrm>
            <a:off x="2731129" y="4545447"/>
            <a:ext cx="909319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0" dirty="0">
                <a:solidFill>
                  <a:srgbClr val="454545"/>
                </a:solidFill>
                <a:latin typeface="Calibri Light"/>
                <a:cs typeface="Calibri Light"/>
              </a:rPr>
              <a:t>Δ BFR</a:t>
            </a:r>
            <a:r>
              <a:rPr sz="1050" b="0" spc="25" dirty="0">
                <a:solidFill>
                  <a:srgbClr val="454545"/>
                </a:solidFill>
                <a:latin typeface="Calibri Light"/>
                <a:cs typeface="Calibri Light"/>
              </a:rPr>
              <a:t> </a:t>
            </a:r>
            <a:r>
              <a:rPr sz="1050" b="0" dirty="0">
                <a:solidFill>
                  <a:srgbClr val="454545"/>
                </a:solidFill>
                <a:latin typeface="Calibri Light"/>
                <a:cs typeface="Calibri Light"/>
              </a:rPr>
              <a:t>=</a:t>
            </a:r>
            <a:r>
              <a:rPr sz="1050" b="0" spc="15" dirty="0">
                <a:solidFill>
                  <a:srgbClr val="454545"/>
                </a:solidFill>
                <a:latin typeface="Calibri Light"/>
                <a:cs typeface="Calibri Light"/>
              </a:rPr>
              <a:t> </a:t>
            </a:r>
            <a:r>
              <a:rPr sz="1050" b="0" spc="-20" dirty="0">
                <a:solidFill>
                  <a:srgbClr val="454545"/>
                </a:solidFill>
                <a:latin typeface="Calibri Light"/>
                <a:cs typeface="Calibri Light"/>
              </a:rPr>
              <a:t>-</a:t>
            </a:r>
            <a:r>
              <a:rPr sz="1050" b="0" dirty="0">
                <a:solidFill>
                  <a:srgbClr val="454545"/>
                </a:solidFill>
                <a:latin typeface="Calibri Light"/>
                <a:cs typeface="Calibri Light"/>
              </a:rPr>
              <a:t>36,6 </a:t>
            </a:r>
            <a:r>
              <a:rPr sz="1050" b="0" spc="-25" dirty="0">
                <a:solidFill>
                  <a:srgbClr val="454545"/>
                </a:solidFill>
                <a:latin typeface="Calibri Light"/>
                <a:cs typeface="Calibri Light"/>
              </a:rPr>
              <a:t>k€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54" name="object 36">
            <a:extLst>
              <a:ext uri="{FF2B5EF4-FFF2-40B4-BE49-F238E27FC236}">
                <a16:creationId xmlns:a16="http://schemas.microsoft.com/office/drawing/2014/main" id="{E1EFE01F-5F22-DA21-0E94-C960BD2E5F1E}"/>
              </a:ext>
            </a:extLst>
          </p:cNvPr>
          <p:cNvSpPr/>
          <p:nvPr/>
        </p:nvSpPr>
        <p:spPr>
          <a:xfrm>
            <a:off x="5719697" y="1742776"/>
            <a:ext cx="133985" cy="3444240"/>
          </a:xfrm>
          <a:custGeom>
            <a:avLst/>
            <a:gdLst/>
            <a:ahLst/>
            <a:cxnLst/>
            <a:rect l="l" t="t" r="r" b="b"/>
            <a:pathLst>
              <a:path w="133985" h="3444240">
                <a:moveTo>
                  <a:pt x="66873" y="0"/>
                </a:moveTo>
                <a:lnTo>
                  <a:pt x="66873" y="3443982"/>
                </a:lnTo>
                <a:lnTo>
                  <a:pt x="133746" y="3377108"/>
                </a:lnTo>
              </a:path>
              <a:path w="133985" h="3444240">
                <a:moveTo>
                  <a:pt x="66873" y="3443982"/>
                </a:moveTo>
                <a:lnTo>
                  <a:pt x="0" y="3377108"/>
                </a:lnTo>
              </a:path>
            </a:pathLst>
          </a:custGeom>
          <a:ln w="668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5846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1DB66-5E2B-0445-E822-510A4B175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7">
            <a:extLst>
              <a:ext uri="{FF2B5EF4-FFF2-40B4-BE49-F238E27FC236}">
                <a16:creationId xmlns:a16="http://schemas.microsoft.com/office/drawing/2014/main" id="{96794A8E-C527-2D63-77D7-E4F5B1ECCC9A}"/>
              </a:ext>
            </a:extLst>
          </p:cNvPr>
          <p:cNvSpPr txBox="1"/>
          <p:nvPr/>
        </p:nvSpPr>
        <p:spPr>
          <a:xfrm>
            <a:off x="2630819" y="1480837"/>
            <a:ext cx="55499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0" spc="-10" dirty="0">
                <a:solidFill>
                  <a:srgbClr val="1D2569"/>
                </a:solidFill>
                <a:latin typeface="Calibri Light"/>
                <a:cs typeface="Calibri Light"/>
              </a:rPr>
              <a:t>F.N.C.V.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5" name="object 38">
            <a:extLst>
              <a:ext uri="{FF2B5EF4-FFF2-40B4-BE49-F238E27FC236}">
                <a16:creationId xmlns:a16="http://schemas.microsoft.com/office/drawing/2014/main" id="{F3C77230-39C6-7CEE-B65C-D1926066F16B}"/>
              </a:ext>
            </a:extLst>
          </p:cNvPr>
          <p:cNvSpPr txBox="1"/>
          <p:nvPr/>
        </p:nvSpPr>
        <p:spPr>
          <a:xfrm>
            <a:off x="7920508" y="1494211"/>
            <a:ext cx="1020444" cy="3130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780"/>
              </a:lnSpc>
              <a:spcBef>
                <a:spcPts val="140"/>
              </a:spcBef>
            </a:pPr>
            <a:r>
              <a:rPr sz="750" b="0" spc="10" dirty="0">
                <a:solidFill>
                  <a:srgbClr val="1D2569"/>
                </a:solidFill>
                <a:latin typeface="Calibri Light"/>
                <a:cs typeface="Calibri Light"/>
              </a:rPr>
              <a:t>Commentaire</a:t>
            </a:r>
            <a:r>
              <a:rPr sz="750" b="0" spc="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750" b="0" spc="10" dirty="0">
                <a:solidFill>
                  <a:srgbClr val="1D2569"/>
                </a:solidFill>
                <a:latin typeface="Calibri Light"/>
                <a:cs typeface="Calibri Light"/>
              </a:rPr>
              <a:t>de </a:t>
            </a:r>
            <a:r>
              <a:rPr sz="750" b="0" spc="-10" dirty="0">
                <a:solidFill>
                  <a:srgbClr val="1D2569"/>
                </a:solidFill>
                <a:latin typeface="Calibri Light"/>
                <a:cs typeface="Calibri Light"/>
              </a:rPr>
              <a:t>Gestion</a:t>
            </a:r>
            <a:endParaRPr sz="750">
              <a:latin typeface="Calibri Light"/>
              <a:cs typeface="Calibri Light"/>
            </a:endParaRPr>
          </a:p>
          <a:p>
            <a:pPr marL="661035">
              <a:lnSpc>
                <a:spcPts val="1440"/>
              </a:lnSpc>
            </a:pPr>
            <a:r>
              <a:rPr sz="1300" b="0" spc="-20" dirty="0">
                <a:solidFill>
                  <a:srgbClr val="1D2569"/>
                </a:solidFill>
                <a:latin typeface="Calibri Light"/>
                <a:cs typeface="Calibri Light"/>
              </a:rPr>
              <a:t>2025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6" name="object 39">
            <a:extLst>
              <a:ext uri="{FF2B5EF4-FFF2-40B4-BE49-F238E27FC236}">
                <a16:creationId xmlns:a16="http://schemas.microsoft.com/office/drawing/2014/main" id="{5C3FB069-70DE-EA4A-8378-635F7907FCE9}"/>
              </a:ext>
            </a:extLst>
          </p:cNvPr>
          <p:cNvSpPr txBox="1"/>
          <p:nvPr/>
        </p:nvSpPr>
        <p:spPr>
          <a:xfrm>
            <a:off x="4837642" y="3226234"/>
            <a:ext cx="1917064" cy="450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0" dirty="0">
                <a:solidFill>
                  <a:srgbClr val="1D2569"/>
                </a:solidFill>
                <a:latin typeface="Calibri Light"/>
                <a:cs typeface="Calibri Light"/>
              </a:rPr>
              <a:t>VOTRE</a:t>
            </a:r>
            <a:r>
              <a:rPr sz="2800" b="0" spc="-6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2800" b="0" spc="-20" dirty="0">
                <a:solidFill>
                  <a:srgbClr val="1D2569"/>
                </a:solidFill>
                <a:latin typeface="Calibri Light"/>
                <a:cs typeface="Calibri Light"/>
              </a:rPr>
              <a:t>BILAN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7" name="object 40">
            <a:extLst>
              <a:ext uri="{FF2B5EF4-FFF2-40B4-BE49-F238E27FC236}">
                <a16:creationId xmlns:a16="http://schemas.microsoft.com/office/drawing/2014/main" id="{6E59C515-C4C2-97C4-2E71-B056EC075974}"/>
              </a:ext>
            </a:extLst>
          </p:cNvPr>
          <p:cNvSpPr/>
          <p:nvPr/>
        </p:nvSpPr>
        <p:spPr>
          <a:xfrm>
            <a:off x="2710392" y="3820732"/>
            <a:ext cx="6152515" cy="0"/>
          </a:xfrm>
          <a:custGeom>
            <a:avLst/>
            <a:gdLst/>
            <a:ahLst/>
            <a:cxnLst/>
            <a:rect l="l" t="t" r="r" b="b"/>
            <a:pathLst>
              <a:path w="6152515">
                <a:moveTo>
                  <a:pt x="0" y="0"/>
                </a:moveTo>
                <a:lnTo>
                  <a:pt x="6152356" y="0"/>
                </a:lnTo>
              </a:path>
            </a:pathLst>
          </a:custGeom>
          <a:ln w="6687">
            <a:solidFill>
              <a:srgbClr val="E4B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1">
            <a:extLst>
              <a:ext uri="{FF2B5EF4-FFF2-40B4-BE49-F238E27FC236}">
                <a16:creationId xmlns:a16="http://schemas.microsoft.com/office/drawing/2014/main" id="{EA0C0E8D-AD9D-42EC-83D5-A00107842701}"/>
              </a:ext>
            </a:extLst>
          </p:cNvPr>
          <p:cNvSpPr txBox="1"/>
          <p:nvPr/>
        </p:nvSpPr>
        <p:spPr>
          <a:xfrm>
            <a:off x="5339193" y="3935092"/>
            <a:ext cx="89281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0" dirty="0">
                <a:solidFill>
                  <a:srgbClr val="1D2569"/>
                </a:solidFill>
                <a:latin typeface="Calibri Light"/>
                <a:cs typeface="Calibri Light"/>
              </a:rPr>
              <a:t>au</a:t>
            </a:r>
            <a:r>
              <a:rPr sz="1100" b="0" spc="1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100" b="0" spc="-10" dirty="0">
                <a:solidFill>
                  <a:srgbClr val="1D2569"/>
                </a:solidFill>
                <a:latin typeface="Calibri Light"/>
                <a:cs typeface="Calibri Light"/>
              </a:rPr>
              <a:t>31/12/2025</a:t>
            </a:r>
            <a:endParaRPr sz="110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9546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7005F-CCFB-90D4-260C-953CE0B58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7DBE337-E3C3-7C96-4A79-D36659291A28}"/>
              </a:ext>
            </a:extLst>
          </p:cNvPr>
          <p:cNvSpPr txBox="1"/>
          <p:nvPr/>
        </p:nvSpPr>
        <p:spPr>
          <a:xfrm>
            <a:off x="2629935" y="879871"/>
            <a:ext cx="55499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0" spc="-10" dirty="0">
                <a:solidFill>
                  <a:srgbClr val="1D2569"/>
                </a:solidFill>
                <a:latin typeface="Calibri Light"/>
                <a:cs typeface="Calibri Light"/>
              </a:rPr>
              <a:t>F.N.C.V.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9564F68-7E08-89FD-E3ED-172BC12155E9}"/>
              </a:ext>
            </a:extLst>
          </p:cNvPr>
          <p:cNvSpPr txBox="1"/>
          <p:nvPr/>
        </p:nvSpPr>
        <p:spPr>
          <a:xfrm>
            <a:off x="7919624" y="893246"/>
            <a:ext cx="1020444" cy="3130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780"/>
              </a:lnSpc>
              <a:spcBef>
                <a:spcPts val="140"/>
              </a:spcBef>
            </a:pPr>
            <a:r>
              <a:rPr sz="750" b="0" spc="10" dirty="0">
                <a:solidFill>
                  <a:srgbClr val="1D2569"/>
                </a:solidFill>
                <a:latin typeface="Calibri Light"/>
                <a:cs typeface="Calibri Light"/>
              </a:rPr>
              <a:t>Commentaire</a:t>
            </a:r>
            <a:r>
              <a:rPr sz="750" b="0" spc="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750" b="0" spc="10" dirty="0">
                <a:solidFill>
                  <a:srgbClr val="1D2569"/>
                </a:solidFill>
                <a:latin typeface="Calibri Light"/>
                <a:cs typeface="Calibri Light"/>
              </a:rPr>
              <a:t>de </a:t>
            </a:r>
            <a:r>
              <a:rPr sz="750" b="0" spc="-10" dirty="0">
                <a:solidFill>
                  <a:srgbClr val="1D2569"/>
                </a:solidFill>
                <a:latin typeface="Calibri Light"/>
                <a:cs typeface="Calibri Light"/>
              </a:rPr>
              <a:t>Gestion</a:t>
            </a:r>
            <a:endParaRPr sz="750">
              <a:latin typeface="Calibri Light"/>
              <a:cs typeface="Calibri Light"/>
            </a:endParaRPr>
          </a:p>
          <a:p>
            <a:pPr marL="661035">
              <a:lnSpc>
                <a:spcPts val="1440"/>
              </a:lnSpc>
            </a:pPr>
            <a:r>
              <a:rPr sz="1300" b="0" spc="-20" dirty="0">
                <a:solidFill>
                  <a:srgbClr val="1D2569"/>
                </a:solidFill>
                <a:latin typeface="Calibri Light"/>
                <a:cs typeface="Calibri Light"/>
              </a:rPr>
              <a:t>2025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7831BC4-ECBE-0290-815C-E7B58CF48C5E}"/>
              </a:ext>
            </a:extLst>
          </p:cNvPr>
          <p:cNvSpPr txBox="1"/>
          <p:nvPr/>
        </p:nvSpPr>
        <p:spPr>
          <a:xfrm>
            <a:off x="2629935" y="1327923"/>
            <a:ext cx="31019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088640" algn="l"/>
              </a:tabLst>
            </a:pPr>
            <a:r>
              <a:rPr sz="1200" b="0" u="sng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BILAN</a:t>
            </a:r>
            <a:r>
              <a:rPr sz="1200" b="0" u="sng" spc="30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1200" b="0" u="sng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AU</a:t>
            </a:r>
            <a:r>
              <a:rPr sz="1200" b="0" u="sng" spc="35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1200" b="0" u="sng" spc="-10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31/12/2025</a:t>
            </a:r>
            <a:r>
              <a:rPr sz="1200" b="0" u="sng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	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5BEE8A7-1FC5-CE24-1073-1AA1728BDFD4}"/>
              </a:ext>
            </a:extLst>
          </p:cNvPr>
          <p:cNvSpPr txBox="1"/>
          <p:nvPr/>
        </p:nvSpPr>
        <p:spPr>
          <a:xfrm>
            <a:off x="3432416" y="1595418"/>
            <a:ext cx="544830" cy="3054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b="0" spc="-10" dirty="0">
                <a:solidFill>
                  <a:srgbClr val="1D2569"/>
                </a:solidFill>
                <a:latin typeface="Calibri Light"/>
                <a:cs typeface="Calibri Light"/>
              </a:rPr>
              <a:t>ACTIF</a:t>
            </a:r>
            <a:r>
              <a:rPr sz="1000" b="0" spc="50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000" b="0" dirty="0">
                <a:solidFill>
                  <a:srgbClr val="E4B645"/>
                </a:solidFill>
                <a:latin typeface="Calibri Light"/>
                <a:cs typeface="Calibri Light"/>
              </a:rPr>
              <a:t>148</a:t>
            </a:r>
            <a:r>
              <a:rPr sz="1000" b="0" spc="-5" dirty="0">
                <a:solidFill>
                  <a:srgbClr val="E4B645"/>
                </a:solidFill>
                <a:latin typeface="Calibri Light"/>
                <a:cs typeface="Calibri Light"/>
              </a:rPr>
              <a:t> </a:t>
            </a:r>
            <a:r>
              <a:rPr sz="1000" b="0" dirty="0">
                <a:solidFill>
                  <a:srgbClr val="E4B645"/>
                </a:solidFill>
                <a:latin typeface="Calibri Light"/>
                <a:cs typeface="Calibri Light"/>
              </a:rPr>
              <a:t>991 </a:t>
            </a:r>
            <a:r>
              <a:rPr sz="1000" b="0" spc="-50" dirty="0">
                <a:solidFill>
                  <a:srgbClr val="E4B645"/>
                </a:solidFill>
                <a:latin typeface="Calibri Light"/>
                <a:cs typeface="Calibri Light"/>
              </a:rPr>
              <a:t>€</a:t>
            </a:r>
            <a:endParaRPr sz="1000">
              <a:latin typeface="Calibri Light"/>
              <a:cs typeface="Calibri Light"/>
            </a:endParaRP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ACF8EECC-9401-5716-264A-9E10E372BE05}"/>
              </a:ext>
            </a:extLst>
          </p:cNvPr>
          <p:cNvGraphicFramePr>
            <a:graphicFrameLocks noGrp="1"/>
          </p:cNvGraphicFramePr>
          <p:nvPr/>
        </p:nvGraphicFramePr>
        <p:xfrm>
          <a:off x="3445116" y="1935797"/>
          <a:ext cx="1470660" cy="2987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">
                <a:tc>
                  <a:txBody>
                    <a:bodyPr/>
                    <a:lstStyle/>
                    <a:p>
                      <a:pPr marR="1270" algn="ctr">
                        <a:lnSpc>
                          <a:spcPts val="745"/>
                        </a:lnSpc>
                      </a:pP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5</a:t>
                      </a:r>
                      <a:r>
                        <a:rPr sz="650" b="0" spc="8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361</a:t>
                      </a:r>
                      <a:r>
                        <a:rPr sz="650" b="0" spc="9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1D256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32</a:t>
                      </a:r>
                      <a:r>
                        <a:rPr sz="650" b="0" spc="10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217</a:t>
                      </a:r>
                      <a:r>
                        <a:rPr sz="650" b="0" spc="1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1D2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5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91</a:t>
                      </a:r>
                      <a:r>
                        <a:rPr sz="650" b="0" spc="10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210</a:t>
                      </a:r>
                      <a:r>
                        <a:rPr sz="650" b="0" spc="1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1D2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10</a:t>
                      </a:r>
                      <a:r>
                        <a:rPr sz="650" b="0" spc="10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193</a:t>
                      </a:r>
                      <a:r>
                        <a:rPr sz="650" b="0" spc="1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5080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6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106</a:t>
                      </a:r>
                      <a:r>
                        <a:rPr sz="650" b="0" spc="1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581</a:t>
                      </a:r>
                      <a:r>
                        <a:rPr sz="650" b="0" spc="1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5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</a:t>
                      </a:r>
                      <a:r>
                        <a:rPr sz="550" b="0" spc="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5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712</a:t>
                      </a:r>
                      <a:r>
                        <a:rPr sz="550" b="0" spc="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550" b="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550">
                        <a:latin typeface="Calibri Light"/>
                        <a:cs typeface="Calibri Light"/>
                      </a:endParaRPr>
                    </a:p>
                  </a:txBody>
                  <a:tcPr marL="0" marR="0" marT="381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9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50</a:t>
                      </a:r>
                      <a:r>
                        <a:rPr sz="650" b="0" spc="10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708</a:t>
                      </a:r>
                      <a:r>
                        <a:rPr sz="650" b="0" spc="1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7">
            <a:extLst>
              <a:ext uri="{FF2B5EF4-FFF2-40B4-BE49-F238E27FC236}">
                <a16:creationId xmlns:a16="http://schemas.microsoft.com/office/drawing/2014/main" id="{A4BD32D4-E6E4-9B58-9DEA-776F00737D38}"/>
              </a:ext>
            </a:extLst>
          </p:cNvPr>
          <p:cNvSpPr txBox="1"/>
          <p:nvPr/>
        </p:nvSpPr>
        <p:spPr>
          <a:xfrm>
            <a:off x="2756994" y="1916410"/>
            <a:ext cx="67373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IMMOBILISATIONS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E1854493-F07B-D134-6579-3D8C0E063FC7}"/>
              </a:ext>
            </a:extLst>
          </p:cNvPr>
          <p:cNvSpPr txBox="1"/>
          <p:nvPr/>
        </p:nvSpPr>
        <p:spPr>
          <a:xfrm>
            <a:off x="2696808" y="2866012"/>
            <a:ext cx="72707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b="0" dirty="0">
                <a:solidFill>
                  <a:srgbClr val="1D2569"/>
                </a:solidFill>
                <a:latin typeface="Calibri Light"/>
                <a:cs typeface="Calibri Light"/>
              </a:rPr>
              <a:t>CRÉANCES</a:t>
            </a:r>
            <a:r>
              <a:rPr sz="650" b="0" spc="7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USAGERS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D50717B7-33BA-FEB0-59D9-49C7F3FAFC1D}"/>
              </a:ext>
            </a:extLst>
          </p:cNvPr>
          <p:cNvSpPr txBox="1"/>
          <p:nvPr/>
        </p:nvSpPr>
        <p:spPr>
          <a:xfrm>
            <a:off x="2850617" y="3822303"/>
            <a:ext cx="57404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0" dirty="0">
                <a:solidFill>
                  <a:srgbClr val="1D2569"/>
                </a:solidFill>
                <a:latin typeface="Calibri Light"/>
                <a:cs typeface="Calibri Light"/>
              </a:rPr>
              <a:t>AUTRES</a:t>
            </a:r>
            <a:r>
              <a:rPr sz="550" b="0" spc="1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550" b="0" spc="-10" dirty="0">
                <a:solidFill>
                  <a:srgbClr val="1D2569"/>
                </a:solidFill>
                <a:latin typeface="Calibri Light"/>
                <a:cs typeface="Calibri Light"/>
              </a:rPr>
              <a:t>CRÉANCES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B88A663E-47A7-E32E-4189-43B3CCD56B7D}"/>
              </a:ext>
            </a:extLst>
          </p:cNvPr>
          <p:cNvSpPr txBox="1"/>
          <p:nvPr/>
        </p:nvSpPr>
        <p:spPr>
          <a:xfrm>
            <a:off x="2977677" y="4357290"/>
            <a:ext cx="44958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TRÉSORERIE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18D61202-BB29-100D-E497-94A6845E58C4}"/>
              </a:ext>
            </a:extLst>
          </p:cNvPr>
          <p:cNvSpPr txBox="1"/>
          <p:nvPr/>
        </p:nvSpPr>
        <p:spPr>
          <a:xfrm>
            <a:off x="4382019" y="1595418"/>
            <a:ext cx="552450" cy="3054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73355">
              <a:lnSpc>
                <a:spcPts val="1000"/>
              </a:lnSpc>
              <a:spcBef>
                <a:spcPts val="300"/>
              </a:spcBef>
            </a:pPr>
            <a:r>
              <a:rPr sz="1000" b="0" spc="-10" dirty="0">
                <a:solidFill>
                  <a:srgbClr val="1D2569"/>
                </a:solidFill>
                <a:latin typeface="Calibri Light"/>
                <a:cs typeface="Calibri Light"/>
              </a:rPr>
              <a:t>PASSIF </a:t>
            </a:r>
            <a:r>
              <a:rPr sz="1000" b="0" dirty="0">
                <a:solidFill>
                  <a:srgbClr val="E4B645"/>
                </a:solidFill>
                <a:latin typeface="Calibri Light"/>
                <a:cs typeface="Calibri Light"/>
              </a:rPr>
              <a:t>148</a:t>
            </a:r>
            <a:r>
              <a:rPr sz="1000" b="0" spc="-5" dirty="0">
                <a:solidFill>
                  <a:srgbClr val="E4B645"/>
                </a:solidFill>
                <a:latin typeface="Calibri Light"/>
                <a:cs typeface="Calibri Light"/>
              </a:rPr>
              <a:t> </a:t>
            </a:r>
            <a:r>
              <a:rPr sz="1000" b="0" dirty="0">
                <a:solidFill>
                  <a:srgbClr val="E4B645"/>
                </a:solidFill>
                <a:latin typeface="Calibri Light"/>
                <a:cs typeface="Calibri Light"/>
              </a:rPr>
              <a:t>991 </a:t>
            </a:r>
            <a:r>
              <a:rPr sz="1000" b="0" spc="-50" dirty="0">
                <a:solidFill>
                  <a:srgbClr val="E4B645"/>
                </a:solidFill>
                <a:latin typeface="Calibri Light"/>
                <a:cs typeface="Calibri Light"/>
              </a:rPr>
              <a:t>€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761D587A-3B26-9AF1-16C0-44CDBBA879B2}"/>
              </a:ext>
            </a:extLst>
          </p:cNvPr>
          <p:cNvSpPr txBox="1"/>
          <p:nvPr/>
        </p:nvSpPr>
        <p:spPr>
          <a:xfrm>
            <a:off x="4937069" y="2190591"/>
            <a:ext cx="6203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b="0" dirty="0">
                <a:solidFill>
                  <a:srgbClr val="1D2569"/>
                </a:solidFill>
                <a:latin typeface="Calibri Light"/>
                <a:cs typeface="Calibri Light"/>
              </a:rPr>
              <a:t>FONDS</a:t>
            </a:r>
            <a:r>
              <a:rPr sz="650" b="0" spc="9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PROPRES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38294A5-0372-811D-C3B8-E78184A24A54}"/>
              </a:ext>
            </a:extLst>
          </p:cNvPr>
          <p:cNvSpPr txBox="1"/>
          <p:nvPr/>
        </p:nvSpPr>
        <p:spPr>
          <a:xfrm>
            <a:off x="4937069" y="2565082"/>
            <a:ext cx="560070" cy="2305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sz="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DETTES</a:t>
            </a:r>
            <a:r>
              <a:rPr sz="650" b="0" spc="50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FOURNISSEURS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E1B95BF2-5596-56CC-8FA1-429D0111B7FC}"/>
              </a:ext>
            </a:extLst>
          </p:cNvPr>
          <p:cNvSpPr txBox="1"/>
          <p:nvPr/>
        </p:nvSpPr>
        <p:spPr>
          <a:xfrm>
            <a:off x="4937069" y="3788866"/>
            <a:ext cx="56642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b="0" dirty="0">
                <a:solidFill>
                  <a:srgbClr val="1D2569"/>
                </a:solidFill>
                <a:latin typeface="Calibri Light"/>
                <a:cs typeface="Calibri Light"/>
              </a:rPr>
              <a:t>AUTRES</a:t>
            </a:r>
            <a:r>
              <a:rPr sz="650" b="0" spc="4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DETTES</a:t>
            </a:r>
            <a:endParaRPr sz="650">
              <a:latin typeface="Calibri Light"/>
              <a:cs typeface="Calibri Light"/>
            </a:endParaRPr>
          </a:p>
        </p:txBody>
      </p:sp>
      <p:grpSp>
        <p:nvGrpSpPr>
          <p:cNvPr id="27" name="object 15">
            <a:extLst>
              <a:ext uri="{FF2B5EF4-FFF2-40B4-BE49-F238E27FC236}">
                <a16:creationId xmlns:a16="http://schemas.microsoft.com/office/drawing/2014/main" id="{30941DEF-CDC0-5173-D345-F705A2BD3D8F}"/>
              </a:ext>
            </a:extLst>
          </p:cNvPr>
          <p:cNvGrpSpPr/>
          <p:nvPr/>
        </p:nvGrpSpPr>
        <p:grpSpPr>
          <a:xfrm>
            <a:off x="2977002" y="5025350"/>
            <a:ext cx="2407920" cy="334645"/>
            <a:chOff x="972740" y="4482901"/>
            <a:chExt cx="2407920" cy="334645"/>
          </a:xfrm>
        </p:grpSpPr>
        <p:pic>
          <p:nvPicPr>
            <p:cNvPr id="28" name="object 16">
              <a:extLst>
                <a:ext uri="{FF2B5EF4-FFF2-40B4-BE49-F238E27FC236}">
                  <a16:creationId xmlns:a16="http://schemas.microsoft.com/office/drawing/2014/main" id="{720BE688-EA10-59C0-1AB6-E14890CB230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740" y="4482901"/>
              <a:ext cx="2407443" cy="334367"/>
            </a:xfrm>
            <a:prstGeom prst="rect">
              <a:avLst/>
            </a:prstGeom>
          </p:spPr>
        </p:pic>
        <p:sp>
          <p:nvSpPr>
            <p:cNvPr id="29" name="object 17">
              <a:extLst>
                <a:ext uri="{FF2B5EF4-FFF2-40B4-BE49-F238E27FC236}">
                  <a16:creationId xmlns:a16="http://schemas.microsoft.com/office/drawing/2014/main" id="{AFC9AED8-76C4-2EAD-4668-45D07C98E436}"/>
                </a:ext>
              </a:extLst>
            </p:cNvPr>
            <p:cNvSpPr/>
            <p:nvPr/>
          </p:nvSpPr>
          <p:spPr>
            <a:xfrm>
              <a:off x="1039614" y="4556462"/>
              <a:ext cx="86995" cy="180975"/>
            </a:xfrm>
            <a:custGeom>
              <a:avLst/>
              <a:gdLst/>
              <a:ahLst/>
              <a:cxnLst/>
              <a:rect l="l" t="t" r="r" b="b"/>
              <a:pathLst>
                <a:path w="86994" h="180975">
                  <a:moveTo>
                    <a:pt x="86935" y="0"/>
                  </a:moveTo>
                  <a:lnTo>
                    <a:pt x="0" y="0"/>
                  </a:lnTo>
                  <a:lnTo>
                    <a:pt x="0" y="180558"/>
                  </a:lnTo>
                  <a:lnTo>
                    <a:pt x="86935" y="180558"/>
                  </a:lnTo>
                  <a:lnTo>
                    <a:pt x="86935" y="0"/>
                  </a:lnTo>
                  <a:close/>
                </a:path>
              </a:pathLst>
            </a:custGeom>
            <a:solidFill>
              <a:srgbClr val="1D2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18">
            <a:extLst>
              <a:ext uri="{FF2B5EF4-FFF2-40B4-BE49-F238E27FC236}">
                <a16:creationId xmlns:a16="http://schemas.microsoft.com/office/drawing/2014/main" id="{A5D3A9BB-349E-CC90-D442-DE8FDC3BB65B}"/>
              </a:ext>
            </a:extLst>
          </p:cNvPr>
          <p:cNvSpPr txBox="1"/>
          <p:nvPr/>
        </p:nvSpPr>
        <p:spPr>
          <a:xfrm>
            <a:off x="3158235" y="5072836"/>
            <a:ext cx="800100" cy="234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30"/>
              </a:spcBef>
            </a:pPr>
            <a:r>
              <a:rPr sz="600" b="0" dirty="0">
                <a:solidFill>
                  <a:srgbClr val="1D2569"/>
                </a:solidFill>
                <a:latin typeface="Calibri Light"/>
                <a:cs typeface="Calibri Light"/>
              </a:rPr>
              <a:t>FONDS</a:t>
            </a:r>
            <a:r>
              <a:rPr sz="600" b="0" spc="5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00" b="0" dirty="0">
                <a:solidFill>
                  <a:srgbClr val="1D2569"/>
                </a:solidFill>
                <a:latin typeface="Calibri Light"/>
                <a:cs typeface="Calibri Light"/>
              </a:rPr>
              <a:t>DE</a:t>
            </a:r>
            <a:r>
              <a:rPr sz="600" b="0" spc="9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00" b="0" spc="-10" dirty="0">
                <a:solidFill>
                  <a:srgbClr val="1D2569"/>
                </a:solidFill>
                <a:latin typeface="Calibri Light"/>
                <a:cs typeface="Calibri Light"/>
              </a:rPr>
              <a:t>ROULEMENT</a:t>
            </a:r>
            <a:endParaRPr sz="600">
              <a:latin typeface="Calibri Light"/>
              <a:cs typeface="Calibri Light"/>
            </a:endParaRPr>
          </a:p>
          <a:p>
            <a:pPr marL="12700">
              <a:lnSpc>
                <a:spcPts val="955"/>
              </a:lnSpc>
            </a:pPr>
            <a:r>
              <a:rPr sz="850" b="0" dirty="0">
                <a:solidFill>
                  <a:srgbClr val="1D2569"/>
                </a:solidFill>
                <a:latin typeface="Calibri Light"/>
                <a:cs typeface="Calibri Light"/>
              </a:rPr>
              <a:t>26</a:t>
            </a:r>
            <a:r>
              <a:rPr sz="850" b="0" spc="-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850" b="0" dirty="0">
                <a:solidFill>
                  <a:srgbClr val="1D2569"/>
                </a:solidFill>
                <a:latin typeface="Calibri Light"/>
                <a:cs typeface="Calibri Light"/>
              </a:rPr>
              <a:t>856</a:t>
            </a:r>
            <a:r>
              <a:rPr sz="850" b="0" spc="-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850" b="0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B063CC41-F359-1C21-C5A4-D8B4575EEE50}"/>
              </a:ext>
            </a:extLst>
          </p:cNvPr>
          <p:cNvSpPr/>
          <p:nvPr/>
        </p:nvSpPr>
        <p:spPr>
          <a:xfrm>
            <a:off x="4013540" y="5098911"/>
            <a:ext cx="86995" cy="180975"/>
          </a:xfrm>
          <a:custGeom>
            <a:avLst/>
            <a:gdLst/>
            <a:ahLst/>
            <a:cxnLst/>
            <a:rect l="l" t="t" r="r" b="b"/>
            <a:pathLst>
              <a:path w="86994" h="180975">
                <a:moveTo>
                  <a:pt x="86935" y="0"/>
                </a:moveTo>
                <a:lnTo>
                  <a:pt x="0" y="0"/>
                </a:lnTo>
                <a:lnTo>
                  <a:pt x="0" y="180558"/>
                </a:lnTo>
                <a:lnTo>
                  <a:pt x="86935" y="180558"/>
                </a:lnTo>
                <a:lnTo>
                  <a:pt x="86935" y="0"/>
                </a:lnTo>
                <a:close/>
              </a:path>
            </a:pathLst>
          </a:custGeom>
          <a:solidFill>
            <a:srgbClr val="E4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0">
            <a:extLst>
              <a:ext uri="{FF2B5EF4-FFF2-40B4-BE49-F238E27FC236}">
                <a16:creationId xmlns:a16="http://schemas.microsoft.com/office/drawing/2014/main" id="{541AF511-7D28-7ED8-C9CF-3CDE2553FB67}"/>
              </a:ext>
            </a:extLst>
          </p:cNvPr>
          <p:cNvSpPr txBox="1"/>
          <p:nvPr/>
        </p:nvSpPr>
        <p:spPr>
          <a:xfrm>
            <a:off x="4127900" y="5072836"/>
            <a:ext cx="620395" cy="234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30"/>
              </a:spcBef>
            </a:pPr>
            <a:r>
              <a:rPr sz="600" b="0" dirty="0">
                <a:solidFill>
                  <a:srgbClr val="1D2569"/>
                </a:solidFill>
                <a:latin typeface="Calibri Light"/>
                <a:cs typeface="Calibri Light"/>
              </a:rPr>
              <a:t>EXCÉDENT</a:t>
            </a:r>
            <a:r>
              <a:rPr sz="600" b="0" spc="11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00" b="0" dirty="0">
                <a:solidFill>
                  <a:srgbClr val="1D2569"/>
                </a:solidFill>
                <a:latin typeface="Calibri Light"/>
                <a:cs typeface="Calibri Light"/>
              </a:rPr>
              <a:t>EN</a:t>
            </a:r>
            <a:r>
              <a:rPr sz="600" b="0" spc="12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00" b="0" spc="-20" dirty="0">
                <a:solidFill>
                  <a:srgbClr val="1D2569"/>
                </a:solidFill>
                <a:latin typeface="Calibri Light"/>
                <a:cs typeface="Calibri Light"/>
              </a:rPr>
              <a:t>F.R.</a:t>
            </a:r>
            <a:endParaRPr sz="600">
              <a:latin typeface="Calibri Light"/>
              <a:cs typeface="Calibri Light"/>
            </a:endParaRPr>
          </a:p>
          <a:p>
            <a:pPr marL="12700">
              <a:lnSpc>
                <a:spcPts val="955"/>
              </a:lnSpc>
            </a:pPr>
            <a:r>
              <a:rPr sz="850" b="0" dirty="0">
                <a:solidFill>
                  <a:srgbClr val="1D2569"/>
                </a:solidFill>
                <a:latin typeface="Calibri Light"/>
                <a:cs typeface="Calibri Light"/>
              </a:rPr>
              <a:t>23</a:t>
            </a:r>
            <a:r>
              <a:rPr sz="850" b="0" spc="-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850" b="0" dirty="0">
                <a:solidFill>
                  <a:srgbClr val="1D2569"/>
                </a:solidFill>
                <a:latin typeface="Calibri Light"/>
                <a:cs typeface="Calibri Light"/>
              </a:rPr>
              <a:t>852</a:t>
            </a:r>
            <a:r>
              <a:rPr sz="850" b="0" spc="-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850" b="0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33" name="object 21">
            <a:extLst>
              <a:ext uri="{FF2B5EF4-FFF2-40B4-BE49-F238E27FC236}">
                <a16:creationId xmlns:a16="http://schemas.microsoft.com/office/drawing/2014/main" id="{C8CFD302-79B6-9A65-B52A-7D354F3FE458}"/>
              </a:ext>
            </a:extLst>
          </p:cNvPr>
          <p:cNvSpPr/>
          <p:nvPr/>
        </p:nvSpPr>
        <p:spPr>
          <a:xfrm>
            <a:off x="4802647" y="5098911"/>
            <a:ext cx="86995" cy="180975"/>
          </a:xfrm>
          <a:custGeom>
            <a:avLst/>
            <a:gdLst/>
            <a:ahLst/>
            <a:cxnLst/>
            <a:rect l="l" t="t" r="r" b="b"/>
            <a:pathLst>
              <a:path w="86994" h="180975">
                <a:moveTo>
                  <a:pt x="86935" y="0"/>
                </a:moveTo>
                <a:lnTo>
                  <a:pt x="0" y="0"/>
                </a:lnTo>
                <a:lnTo>
                  <a:pt x="0" y="180558"/>
                </a:lnTo>
                <a:lnTo>
                  <a:pt x="86935" y="180558"/>
                </a:lnTo>
                <a:lnTo>
                  <a:pt x="8693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6ACD4F07-98B0-994C-CCA8-6A4CAAF05FC4}"/>
              </a:ext>
            </a:extLst>
          </p:cNvPr>
          <p:cNvSpPr txBox="1"/>
          <p:nvPr/>
        </p:nvSpPr>
        <p:spPr>
          <a:xfrm>
            <a:off x="4917007" y="5072836"/>
            <a:ext cx="412750" cy="234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30"/>
              </a:spcBef>
            </a:pPr>
            <a:r>
              <a:rPr sz="600" b="0" spc="-10" dirty="0">
                <a:solidFill>
                  <a:srgbClr val="1D2569"/>
                </a:solidFill>
                <a:latin typeface="Calibri Light"/>
                <a:cs typeface="Calibri Light"/>
              </a:rPr>
              <a:t>TRÉSORERIE</a:t>
            </a:r>
            <a:endParaRPr sz="600">
              <a:latin typeface="Calibri Light"/>
              <a:cs typeface="Calibri Light"/>
            </a:endParaRPr>
          </a:p>
          <a:p>
            <a:pPr marL="12700">
              <a:lnSpc>
                <a:spcPts val="955"/>
              </a:lnSpc>
            </a:pPr>
            <a:r>
              <a:rPr sz="850" b="0" dirty="0">
                <a:solidFill>
                  <a:srgbClr val="1D2569"/>
                </a:solidFill>
                <a:latin typeface="Calibri Light"/>
                <a:cs typeface="Calibri Light"/>
              </a:rPr>
              <a:t>50</a:t>
            </a:r>
            <a:r>
              <a:rPr sz="850" b="0" spc="-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850" b="0" dirty="0">
                <a:solidFill>
                  <a:srgbClr val="1D2569"/>
                </a:solidFill>
                <a:latin typeface="Calibri Light"/>
                <a:cs typeface="Calibri Light"/>
              </a:rPr>
              <a:t>708</a:t>
            </a:r>
            <a:r>
              <a:rPr sz="850" b="0" spc="-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850" b="0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81EC7409-724D-CC29-E59A-CFD6E32EF191}"/>
              </a:ext>
            </a:extLst>
          </p:cNvPr>
          <p:cNvSpPr txBox="1"/>
          <p:nvPr/>
        </p:nvSpPr>
        <p:spPr>
          <a:xfrm>
            <a:off x="5839860" y="1327923"/>
            <a:ext cx="310197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088640" algn="l"/>
              </a:tabLst>
            </a:pPr>
            <a:r>
              <a:rPr sz="1200" b="0" u="sng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BILAN</a:t>
            </a:r>
            <a:r>
              <a:rPr sz="1200" b="0" u="sng" spc="30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1200" b="0" u="sng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AU</a:t>
            </a:r>
            <a:r>
              <a:rPr sz="1200" b="0" u="sng" spc="35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1200" b="0" u="sng" spc="-10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31/12/2024</a:t>
            </a:r>
            <a:r>
              <a:rPr sz="1200" b="0" u="sng" dirty="0">
                <a:solidFill>
                  <a:srgbClr val="1D2569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	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A09AFD14-9D63-2A12-8F5B-02C94948C95D}"/>
              </a:ext>
            </a:extLst>
          </p:cNvPr>
          <p:cNvSpPr txBox="1"/>
          <p:nvPr/>
        </p:nvSpPr>
        <p:spPr>
          <a:xfrm>
            <a:off x="6642341" y="1595418"/>
            <a:ext cx="544830" cy="3054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b="0" spc="-10" dirty="0">
                <a:solidFill>
                  <a:srgbClr val="1D2569"/>
                </a:solidFill>
                <a:latin typeface="Calibri Light"/>
                <a:cs typeface="Calibri Light"/>
              </a:rPr>
              <a:t>ACTIF</a:t>
            </a:r>
            <a:r>
              <a:rPr sz="1000" b="0" spc="50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000" b="0" dirty="0">
                <a:solidFill>
                  <a:srgbClr val="E4B645"/>
                </a:solidFill>
                <a:latin typeface="Calibri Light"/>
                <a:cs typeface="Calibri Light"/>
              </a:rPr>
              <a:t>134</a:t>
            </a:r>
            <a:r>
              <a:rPr sz="1000" b="0" spc="-5" dirty="0">
                <a:solidFill>
                  <a:srgbClr val="E4B645"/>
                </a:solidFill>
                <a:latin typeface="Calibri Light"/>
                <a:cs typeface="Calibri Light"/>
              </a:rPr>
              <a:t> </a:t>
            </a:r>
            <a:r>
              <a:rPr sz="1000" b="0" dirty="0">
                <a:solidFill>
                  <a:srgbClr val="E4B645"/>
                </a:solidFill>
                <a:latin typeface="Calibri Light"/>
                <a:cs typeface="Calibri Light"/>
              </a:rPr>
              <a:t>613 </a:t>
            </a:r>
            <a:r>
              <a:rPr sz="1000" b="0" spc="-50" dirty="0">
                <a:solidFill>
                  <a:srgbClr val="E4B645"/>
                </a:solidFill>
                <a:latin typeface="Calibri Light"/>
                <a:cs typeface="Calibri Light"/>
              </a:rPr>
              <a:t>€</a:t>
            </a:r>
            <a:endParaRPr sz="1000">
              <a:latin typeface="Calibri Light"/>
              <a:cs typeface="Calibri Light"/>
            </a:endParaRPr>
          </a:p>
        </p:txBody>
      </p:sp>
      <p:graphicFrame>
        <p:nvGraphicFramePr>
          <p:cNvPr id="37" name="object 25">
            <a:extLst>
              <a:ext uri="{FF2B5EF4-FFF2-40B4-BE49-F238E27FC236}">
                <a16:creationId xmlns:a16="http://schemas.microsoft.com/office/drawing/2014/main" id="{6F27616E-A5EB-26BF-D5F5-566E50E2767F}"/>
              </a:ext>
            </a:extLst>
          </p:cNvPr>
          <p:cNvGraphicFramePr>
            <a:graphicFrameLocks noGrp="1"/>
          </p:cNvGraphicFramePr>
          <p:nvPr/>
        </p:nvGraphicFramePr>
        <p:xfrm>
          <a:off x="6655041" y="1935797"/>
          <a:ext cx="1470660" cy="2986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5</a:t>
                      </a:r>
                      <a:r>
                        <a:rPr sz="650" b="0" spc="8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979</a:t>
                      </a:r>
                      <a:r>
                        <a:rPr sz="650" b="0" spc="9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10795" marB="0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1D2569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-26</a:t>
                      </a:r>
                      <a:r>
                        <a:rPr sz="650" b="0" spc="1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061</a:t>
                      </a:r>
                      <a:r>
                        <a:rPr sz="650" b="0" spc="114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1D2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5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3</a:t>
                      </a:r>
                      <a:r>
                        <a:rPr sz="550" b="0" spc="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5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888</a:t>
                      </a:r>
                      <a:r>
                        <a:rPr sz="550" b="0" spc="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550" b="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550">
                        <a:latin typeface="Calibri Light"/>
                        <a:cs typeface="Calibri Light"/>
                      </a:endParaRPr>
                    </a:p>
                  </a:txBody>
                  <a:tcPr marL="0" marR="0" marT="381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1D2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4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89</a:t>
                      </a:r>
                      <a:r>
                        <a:rPr sz="650" b="0" spc="10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878</a:t>
                      </a:r>
                      <a:r>
                        <a:rPr sz="650" b="0" spc="1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1D2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24</a:t>
                      </a:r>
                      <a:r>
                        <a:rPr sz="650" b="0" spc="10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218</a:t>
                      </a:r>
                      <a:r>
                        <a:rPr sz="650" b="0" spc="1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4318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7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136</a:t>
                      </a:r>
                      <a:r>
                        <a:rPr sz="650" b="0" spc="1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456</a:t>
                      </a:r>
                      <a:r>
                        <a:rPr sz="650" b="0" spc="1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335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6</a:t>
                      </a:r>
                      <a:r>
                        <a:rPr sz="650" b="0" spc="8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454</a:t>
                      </a:r>
                      <a:r>
                        <a:rPr sz="650" b="0" spc="9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1778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28</a:t>
                      </a:r>
                      <a:r>
                        <a:rPr sz="650" b="0" spc="10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414</a:t>
                      </a:r>
                      <a:r>
                        <a:rPr sz="650" b="0" spc="1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50" b="0" spc="-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8" name="object 26">
            <a:extLst>
              <a:ext uri="{FF2B5EF4-FFF2-40B4-BE49-F238E27FC236}">
                <a16:creationId xmlns:a16="http://schemas.microsoft.com/office/drawing/2014/main" id="{75C7E803-1EAB-7834-957E-7A4A0E48A837}"/>
              </a:ext>
            </a:extLst>
          </p:cNvPr>
          <p:cNvSpPr txBox="1"/>
          <p:nvPr/>
        </p:nvSpPr>
        <p:spPr>
          <a:xfrm>
            <a:off x="5966920" y="1902913"/>
            <a:ext cx="673735" cy="2679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45"/>
              </a:spcBef>
            </a:pPr>
            <a:r>
              <a:rPr sz="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IMMOBILISATIONS</a:t>
            </a:r>
            <a:endParaRPr sz="650">
              <a:latin typeface="Calibri Light"/>
              <a:cs typeface="Calibri Light"/>
            </a:endParaRPr>
          </a:p>
          <a:p>
            <a:pPr marR="10795" algn="r">
              <a:lnSpc>
                <a:spcPct val="100000"/>
              </a:lnSpc>
              <a:spcBef>
                <a:spcPts val="215"/>
              </a:spcBef>
            </a:pPr>
            <a:r>
              <a:rPr sz="550" b="0" dirty="0">
                <a:solidFill>
                  <a:srgbClr val="1D2569"/>
                </a:solidFill>
                <a:latin typeface="Calibri Light"/>
                <a:cs typeface="Calibri Light"/>
              </a:rPr>
              <a:t>ACOMPTES</a:t>
            </a:r>
            <a:r>
              <a:rPr sz="550" b="0" spc="2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550" b="0" spc="-10" dirty="0">
                <a:solidFill>
                  <a:srgbClr val="1D2569"/>
                </a:solidFill>
                <a:latin typeface="Calibri Light"/>
                <a:cs typeface="Calibri Light"/>
              </a:rPr>
              <a:t>VERSÉS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39" name="object 27">
            <a:extLst>
              <a:ext uri="{FF2B5EF4-FFF2-40B4-BE49-F238E27FC236}">
                <a16:creationId xmlns:a16="http://schemas.microsoft.com/office/drawing/2014/main" id="{AACE0DE9-D030-EBC4-2DB8-7B6BF34366BB}"/>
              </a:ext>
            </a:extLst>
          </p:cNvPr>
          <p:cNvSpPr txBox="1"/>
          <p:nvPr/>
        </p:nvSpPr>
        <p:spPr>
          <a:xfrm>
            <a:off x="5906733" y="3093382"/>
            <a:ext cx="72707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b="0" dirty="0">
                <a:solidFill>
                  <a:srgbClr val="1D2569"/>
                </a:solidFill>
                <a:latin typeface="Calibri Light"/>
                <a:cs typeface="Calibri Light"/>
              </a:rPr>
              <a:t>CRÉANCES</a:t>
            </a:r>
            <a:r>
              <a:rPr sz="650" b="0" spc="7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USAGERS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40" name="object 28">
            <a:extLst>
              <a:ext uri="{FF2B5EF4-FFF2-40B4-BE49-F238E27FC236}">
                <a16:creationId xmlns:a16="http://schemas.microsoft.com/office/drawing/2014/main" id="{616421BF-5928-1104-B49C-D27E3CDD040E}"/>
              </a:ext>
            </a:extLst>
          </p:cNvPr>
          <p:cNvSpPr txBox="1"/>
          <p:nvPr/>
        </p:nvSpPr>
        <p:spPr>
          <a:xfrm>
            <a:off x="5960232" y="4156670"/>
            <a:ext cx="67373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b="0" dirty="0">
                <a:solidFill>
                  <a:srgbClr val="1D2569"/>
                </a:solidFill>
                <a:latin typeface="Calibri Light"/>
                <a:cs typeface="Calibri Light"/>
              </a:rPr>
              <a:t>AUTRES</a:t>
            </a:r>
            <a:r>
              <a:rPr sz="650" b="0" spc="4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CRÉANCES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41" name="object 29">
            <a:extLst>
              <a:ext uri="{FF2B5EF4-FFF2-40B4-BE49-F238E27FC236}">
                <a16:creationId xmlns:a16="http://schemas.microsoft.com/office/drawing/2014/main" id="{13CBB5A3-9C42-D813-EFC0-47515EF773A8}"/>
              </a:ext>
            </a:extLst>
          </p:cNvPr>
          <p:cNvSpPr txBox="1"/>
          <p:nvPr/>
        </p:nvSpPr>
        <p:spPr>
          <a:xfrm>
            <a:off x="6187602" y="4537848"/>
            <a:ext cx="44958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TRÉSORERIE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42" name="object 30">
            <a:extLst>
              <a:ext uri="{FF2B5EF4-FFF2-40B4-BE49-F238E27FC236}">
                <a16:creationId xmlns:a16="http://schemas.microsoft.com/office/drawing/2014/main" id="{6DDF0521-9F79-A464-7CF8-27515B97ED4E}"/>
              </a:ext>
            </a:extLst>
          </p:cNvPr>
          <p:cNvSpPr txBox="1"/>
          <p:nvPr/>
        </p:nvSpPr>
        <p:spPr>
          <a:xfrm>
            <a:off x="7591944" y="1595418"/>
            <a:ext cx="552450" cy="3054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73355">
              <a:lnSpc>
                <a:spcPts val="1000"/>
              </a:lnSpc>
              <a:spcBef>
                <a:spcPts val="300"/>
              </a:spcBef>
            </a:pPr>
            <a:r>
              <a:rPr sz="1000" b="0" spc="-10" dirty="0">
                <a:solidFill>
                  <a:srgbClr val="1D2569"/>
                </a:solidFill>
                <a:latin typeface="Calibri Light"/>
                <a:cs typeface="Calibri Light"/>
              </a:rPr>
              <a:t>PASSIF </a:t>
            </a:r>
            <a:r>
              <a:rPr sz="1000" b="0" dirty="0">
                <a:solidFill>
                  <a:srgbClr val="E4B645"/>
                </a:solidFill>
                <a:latin typeface="Calibri Light"/>
                <a:cs typeface="Calibri Light"/>
              </a:rPr>
              <a:t>134</a:t>
            </a:r>
            <a:r>
              <a:rPr sz="1000" b="0" spc="-5" dirty="0">
                <a:solidFill>
                  <a:srgbClr val="E4B645"/>
                </a:solidFill>
                <a:latin typeface="Calibri Light"/>
                <a:cs typeface="Calibri Light"/>
              </a:rPr>
              <a:t> </a:t>
            </a:r>
            <a:r>
              <a:rPr sz="1000" b="0" dirty="0">
                <a:solidFill>
                  <a:srgbClr val="E4B645"/>
                </a:solidFill>
                <a:latin typeface="Calibri Light"/>
                <a:cs typeface="Calibri Light"/>
              </a:rPr>
              <a:t>613 </a:t>
            </a:r>
            <a:r>
              <a:rPr sz="1000" b="0" spc="-50" dirty="0">
                <a:solidFill>
                  <a:srgbClr val="E4B645"/>
                </a:solidFill>
                <a:latin typeface="Calibri Light"/>
                <a:cs typeface="Calibri Light"/>
              </a:rPr>
              <a:t>€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4" name="object 31">
            <a:extLst>
              <a:ext uri="{FF2B5EF4-FFF2-40B4-BE49-F238E27FC236}">
                <a16:creationId xmlns:a16="http://schemas.microsoft.com/office/drawing/2014/main" id="{3B45B24F-8D0F-B3E3-C02D-FD2C85D81D39}"/>
              </a:ext>
            </a:extLst>
          </p:cNvPr>
          <p:cNvSpPr txBox="1"/>
          <p:nvPr/>
        </p:nvSpPr>
        <p:spPr>
          <a:xfrm>
            <a:off x="8146994" y="2070219"/>
            <a:ext cx="62039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b="0" dirty="0">
                <a:solidFill>
                  <a:srgbClr val="1D2569"/>
                </a:solidFill>
                <a:latin typeface="Calibri Light"/>
                <a:cs typeface="Calibri Light"/>
              </a:rPr>
              <a:t>FONDS</a:t>
            </a:r>
            <a:r>
              <a:rPr sz="650" b="0" spc="9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PROPRES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46" name="object 32">
            <a:extLst>
              <a:ext uri="{FF2B5EF4-FFF2-40B4-BE49-F238E27FC236}">
                <a16:creationId xmlns:a16="http://schemas.microsoft.com/office/drawing/2014/main" id="{6906C589-E755-A0F8-519A-A5518CA6E23B}"/>
              </a:ext>
            </a:extLst>
          </p:cNvPr>
          <p:cNvSpPr txBox="1"/>
          <p:nvPr/>
        </p:nvSpPr>
        <p:spPr>
          <a:xfrm>
            <a:off x="8146994" y="2424648"/>
            <a:ext cx="560070" cy="2305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sz="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DETTES</a:t>
            </a:r>
            <a:r>
              <a:rPr sz="650" b="0" spc="50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FOURNISSEURS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48" name="object 33">
            <a:extLst>
              <a:ext uri="{FF2B5EF4-FFF2-40B4-BE49-F238E27FC236}">
                <a16:creationId xmlns:a16="http://schemas.microsoft.com/office/drawing/2014/main" id="{5DF3864F-DA93-EE56-6439-2C4AC22326E1}"/>
              </a:ext>
            </a:extLst>
          </p:cNvPr>
          <p:cNvSpPr txBox="1"/>
          <p:nvPr/>
        </p:nvSpPr>
        <p:spPr>
          <a:xfrm>
            <a:off x="8146994" y="3762117"/>
            <a:ext cx="566420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b="0" dirty="0">
                <a:solidFill>
                  <a:srgbClr val="1D2569"/>
                </a:solidFill>
                <a:latin typeface="Calibri Light"/>
                <a:cs typeface="Calibri Light"/>
              </a:rPr>
              <a:t>AUTRES</a:t>
            </a:r>
            <a:r>
              <a:rPr sz="650" b="0" spc="4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DETTES</a:t>
            </a:r>
            <a:endParaRPr sz="650">
              <a:latin typeface="Calibri Light"/>
              <a:cs typeface="Calibri Light"/>
            </a:endParaRPr>
          </a:p>
        </p:txBody>
      </p:sp>
      <p:grpSp>
        <p:nvGrpSpPr>
          <p:cNvPr id="50" name="object 34">
            <a:extLst>
              <a:ext uri="{FF2B5EF4-FFF2-40B4-BE49-F238E27FC236}">
                <a16:creationId xmlns:a16="http://schemas.microsoft.com/office/drawing/2014/main" id="{9BA10CBD-AAFE-0973-E631-CC2F2DD60B46}"/>
              </a:ext>
            </a:extLst>
          </p:cNvPr>
          <p:cNvGrpSpPr/>
          <p:nvPr/>
        </p:nvGrpSpPr>
        <p:grpSpPr>
          <a:xfrm>
            <a:off x="6186927" y="5025350"/>
            <a:ext cx="2407920" cy="334645"/>
            <a:chOff x="4182665" y="4482901"/>
            <a:chExt cx="2407920" cy="334645"/>
          </a:xfrm>
        </p:grpSpPr>
        <p:pic>
          <p:nvPicPr>
            <p:cNvPr id="52" name="object 35">
              <a:extLst>
                <a:ext uri="{FF2B5EF4-FFF2-40B4-BE49-F238E27FC236}">
                  <a16:creationId xmlns:a16="http://schemas.microsoft.com/office/drawing/2014/main" id="{01121F08-71B0-5575-30CA-AC8D8E46ED9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2665" y="4482901"/>
              <a:ext cx="2407443" cy="334367"/>
            </a:xfrm>
            <a:prstGeom prst="rect">
              <a:avLst/>
            </a:prstGeom>
          </p:spPr>
        </p:pic>
        <p:sp>
          <p:nvSpPr>
            <p:cNvPr id="54" name="object 36">
              <a:extLst>
                <a:ext uri="{FF2B5EF4-FFF2-40B4-BE49-F238E27FC236}">
                  <a16:creationId xmlns:a16="http://schemas.microsoft.com/office/drawing/2014/main" id="{23545F8F-FABB-33A4-70DA-FEFE37803780}"/>
                </a:ext>
              </a:extLst>
            </p:cNvPr>
            <p:cNvSpPr/>
            <p:nvPr/>
          </p:nvSpPr>
          <p:spPr>
            <a:xfrm>
              <a:off x="4249539" y="4556462"/>
              <a:ext cx="86995" cy="180975"/>
            </a:xfrm>
            <a:custGeom>
              <a:avLst/>
              <a:gdLst/>
              <a:ahLst/>
              <a:cxnLst/>
              <a:rect l="l" t="t" r="r" b="b"/>
              <a:pathLst>
                <a:path w="86995" h="180975">
                  <a:moveTo>
                    <a:pt x="86935" y="0"/>
                  </a:moveTo>
                  <a:lnTo>
                    <a:pt x="0" y="0"/>
                  </a:lnTo>
                  <a:lnTo>
                    <a:pt x="0" y="180558"/>
                  </a:lnTo>
                  <a:lnTo>
                    <a:pt x="86935" y="180558"/>
                  </a:lnTo>
                  <a:lnTo>
                    <a:pt x="86935" y="0"/>
                  </a:lnTo>
                  <a:close/>
                </a:path>
              </a:pathLst>
            </a:custGeom>
            <a:solidFill>
              <a:srgbClr val="1D2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37">
            <a:extLst>
              <a:ext uri="{FF2B5EF4-FFF2-40B4-BE49-F238E27FC236}">
                <a16:creationId xmlns:a16="http://schemas.microsoft.com/office/drawing/2014/main" id="{16B1C018-3F51-7994-712F-259AEC20E390}"/>
              </a:ext>
            </a:extLst>
          </p:cNvPr>
          <p:cNvSpPr txBox="1"/>
          <p:nvPr/>
        </p:nvSpPr>
        <p:spPr>
          <a:xfrm>
            <a:off x="6368160" y="5072836"/>
            <a:ext cx="800100" cy="234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30"/>
              </a:spcBef>
            </a:pPr>
            <a:r>
              <a:rPr sz="600" b="0" dirty="0">
                <a:solidFill>
                  <a:srgbClr val="1D2569"/>
                </a:solidFill>
                <a:latin typeface="Calibri Light"/>
                <a:cs typeface="Calibri Light"/>
              </a:rPr>
              <a:t>FONDS</a:t>
            </a:r>
            <a:r>
              <a:rPr sz="600" b="0" spc="5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00" b="0" dirty="0">
                <a:solidFill>
                  <a:srgbClr val="1D2569"/>
                </a:solidFill>
                <a:latin typeface="Calibri Light"/>
                <a:cs typeface="Calibri Light"/>
              </a:rPr>
              <a:t>DE</a:t>
            </a:r>
            <a:r>
              <a:rPr sz="600" b="0" spc="9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00" b="0" spc="-10" dirty="0">
                <a:solidFill>
                  <a:srgbClr val="1D2569"/>
                </a:solidFill>
                <a:latin typeface="Calibri Light"/>
                <a:cs typeface="Calibri Light"/>
              </a:rPr>
              <a:t>ROULEMENT</a:t>
            </a:r>
            <a:endParaRPr sz="600">
              <a:latin typeface="Calibri Light"/>
              <a:cs typeface="Calibri Light"/>
            </a:endParaRPr>
          </a:p>
          <a:p>
            <a:pPr marL="12700">
              <a:lnSpc>
                <a:spcPts val="955"/>
              </a:lnSpc>
            </a:pPr>
            <a:r>
              <a:rPr sz="850" b="0" spc="-10" dirty="0">
                <a:solidFill>
                  <a:srgbClr val="1D2569"/>
                </a:solidFill>
                <a:latin typeface="Calibri Light"/>
                <a:cs typeface="Calibri Light"/>
              </a:rPr>
              <a:t>-</a:t>
            </a:r>
            <a:r>
              <a:rPr sz="850" b="0" dirty="0">
                <a:solidFill>
                  <a:srgbClr val="1D2569"/>
                </a:solidFill>
                <a:latin typeface="Calibri Light"/>
                <a:cs typeface="Calibri Light"/>
              </a:rPr>
              <a:t>32</a:t>
            </a:r>
            <a:r>
              <a:rPr sz="850" b="0" spc="-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850" b="0" dirty="0">
                <a:solidFill>
                  <a:srgbClr val="1D2569"/>
                </a:solidFill>
                <a:latin typeface="Calibri Light"/>
                <a:cs typeface="Calibri Light"/>
              </a:rPr>
              <a:t>040 </a:t>
            </a:r>
            <a:r>
              <a:rPr sz="850" b="0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57" name="object 38">
            <a:extLst>
              <a:ext uri="{FF2B5EF4-FFF2-40B4-BE49-F238E27FC236}">
                <a16:creationId xmlns:a16="http://schemas.microsoft.com/office/drawing/2014/main" id="{7626CB0C-5A0D-C54C-5D33-3F3EA9A0C645}"/>
              </a:ext>
            </a:extLst>
          </p:cNvPr>
          <p:cNvSpPr/>
          <p:nvPr/>
        </p:nvSpPr>
        <p:spPr>
          <a:xfrm>
            <a:off x="7223465" y="5098911"/>
            <a:ext cx="86995" cy="180975"/>
          </a:xfrm>
          <a:custGeom>
            <a:avLst/>
            <a:gdLst/>
            <a:ahLst/>
            <a:cxnLst/>
            <a:rect l="l" t="t" r="r" b="b"/>
            <a:pathLst>
              <a:path w="86995" h="180975">
                <a:moveTo>
                  <a:pt x="86935" y="0"/>
                </a:moveTo>
                <a:lnTo>
                  <a:pt x="0" y="0"/>
                </a:lnTo>
                <a:lnTo>
                  <a:pt x="0" y="180558"/>
                </a:lnTo>
                <a:lnTo>
                  <a:pt x="86935" y="180558"/>
                </a:lnTo>
                <a:lnTo>
                  <a:pt x="86935" y="0"/>
                </a:lnTo>
                <a:close/>
              </a:path>
            </a:pathLst>
          </a:custGeom>
          <a:solidFill>
            <a:srgbClr val="E4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9">
            <a:extLst>
              <a:ext uri="{FF2B5EF4-FFF2-40B4-BE49-F238E27FC236}">
                <a16:creationId xmlns:a16="http://schemas.microsoft.com/office/drawing/2014/main" id="{C5761B76-F2FC-88DB-A6F3-A50180D90438}"/>
              </a:ext>
            </a:extLst>
          </p:cNvPr>
          <p:cNvSpPr txBox="1"/>
          <p:nvPr/>
        </p:nvSpPr>
        <p:spPr>
          <a:xfrm>
            <a:off x="7337825" y="5072836"/>
            <a:ext cx="620395" cy="234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30"/>
              </a:spcBef>
            </a:pPr>
            <a:r>
              <a:rPr sz="600" b="0" dirty="0">
                <a:solidFill>
                  <a:srgbClr val="1D2569"/>
                </a:solidFill>
                <a:latin typeface="Calibri Light"/>
                <a:cs typeface="Calibri Light"/>
              </a:rPr>
              <a:t>EXCÉDENT</a:t>
            </a:r>
            <a:r>
              <a:rPr sz="600" b="0" spc="11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00" b="0" dirty="0">
                <a:solidFill>
                  <a:srgbClr val="1D2569"/>
                </a:solidFill>
                <a:latin typeface="Calibri Light"/>
                <a:cs typeface="Calibri Light"/>
              </a:rPr>
              <a:t>EN</a:t>
            </a:r>
            <a:r>
              <a:rPr sz="600" b="0" spc="12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600" b="0" spc="-20" dirty="0">
                <a:solidFill>
                  <a:srgbClr val="1D2569"/>
                </a:solidFill>
                <a:latin typeface="Calibri Light"/>
                <a:cs typeface="Calibri Light"/>
              </a:rPr>
              <a:t>F.R.</a:t>
            </a:r>
            <a:endParaRPr sz="600">
              <a:latin typeface="Calibri Light"/>
              <a:cs typeface="Calibri Light"/>
            </a:endParaRPr>
          </a:p>
          <a:p>
            <a:pPr marL="12700">
              <a:lnSpc>
                <a:spcPts val="955"/>
              </a:lnSpc>
            </a:pPr>
            <a:r>
              <a:rPr sz="850" b="0" dirty="0">
                <a:solidFill>
                  <a:srgbClr val="1D2569"/>
                </a:solidFill>
                <a:latin typeface="Calibri Light"/>
                <a:cs typeface="Calibri Light"/>
              </a:rPr>
              <a:t>60</a:t>
            </a:r>
            <a:r>
              <a:rPr sz="850" b="0" spc="-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850" b="0" dirty="0">
                <a:solidFill>
                  <a:srgbClr val="1D2569"/>
                </a:solidFill>
                <a:latin typeface="Calibri Light"/>
                <a:cs typeface="Calibri Light"/>
              </a:rPr>
              <a:t>454</a:t>
            </a:r>
            <a:r>
              <a:rPr sz="850" b="0" spc="-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850" b="0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59" name="object 40">
            <a:extLst>
              <a:ext uri="{FF2B5EF4-FFF2-40B4-BE49-F238E27FC236}">
                <a16:creationId xmlns:a16="http://schemas.microsoft.com/office/drawing/2014/main" id="{B1742765-09F4-C4BA-F15C-FC6B8334D209}"/>
              </a:ext>
            </a:extLst>
          </p:cNvPr>
          <p:cNvSpPr/>
          <p:nvPr/>
        </p:nvSpPr>
        <p:spPr>
          <a:xfrm>
            <a:off x="8012572" y="5098911"/>
            <a:ext cx="86995" cy="180975"/>
          </a:xfrm>
          <a:custGeom>
            <a:avLst/>
            <a:gdLst/>
            <a:ahLst/>
            <a:cxnLst/>
            <a:rect l="l" t="t" r="r" b="b"/>
            <a:pathLst>
              <a:path w="86995" h="180975">
                <a:moveTo>
                  <a:pt x="86935" y="0"/>
                </a:moveTo>
                <a:lnTo>
                  <a:pt x="0" y="0"/>
                </a:lnTo>
                <a:lnTo>
                  <a:pt x="0" y="180558"/>
                </a:lnTo>
                <a:lnTo>
                  <a:pt x="86935" y="180558"/>
                </a:lnTo>
                <a:lnTo>
                  <a:pt x="86935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1">
            <a:extLst>
              <a:ext uri="{FF2B5EF4-FFF2-40B4-BE49-F238E27FC236}">
                <a16:creationId xmlns:a16="http://schemas.microsoft.com/office/drawing/2014/main" id="{D2F0ADB6-9CF7-C4D3-6BC7-BDDECE1F0B65}"/>
              </a:ext>
            </a:extLst>
          </p:cNvPr>
          <p:cNvSpPr txBox="1"/>
          <p:nvPr/>
        </p:nvSpPr>
        <p:spPr>
          <a:xfrm>
            <a:off x="8126932" y="5072836"/>
            <a:ext cx="412750" cy="234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30"/>
              </a:spcBef>
            </a:pPr>
            <a:r>
              <a:rPr sz="600" b="0" spc="-10" dirty="0">
                <a:solidFill>
                  <a:srgbClr val="1D2569"/>
                </a:solidFill>
                <a:latin typeface="Calibri Light"/>
                <a:cs typeface="Calibri Light"/>
              </a:rPr>
              <a:t>TRÉSORERIE</a:t>
            </a:r>
            <a:endParaRPr sz="600">
              <a:latin typeface="Calibri Light"/>
              <a:cs typeface="Calibri Light"/>
            </a:endParaRPr>
          </a:p>
          <a:p>
            <a:pPr marL="12700">
              <a:lnSpc>
                <a:spcPts val="955"/>
              </a:lnSpc>
            </a:pPr>
            <a:r>
              <a:rPr sz="850" b="0" dirty="0">
                <a:solidFill>
                  <a:srgbClr val="1D2569"/>
                </a:solidFill>
                <a:latin typeface="Calibri Light"/>
                <a:cs typeface="Calibri Light"/>
              </a:rPr>
              <a:t>28</a:t>
            </a:r>
            <a:r>
              <a:rPr sz="850" b="0" spc="-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850" b="0" dirty="0">
                <a:solidFill>
                  <a:srgbClr val="1D2569"/>
                </a:solidFill>
                <a:latin typeface="Calibri Light"/>
                <a:cs typeface="Calibri Light"/>
              </a:rPr>
              <a:t>414</a:t>
            </a:r>
            <a:r>
              <a:rPr sz="850" b="0" spc="-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850" b="0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endParaRPr sz="85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187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BBF2E-5E98-FC60-5678-526A0BFE9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3">
            <a:extLst>
              <a:ext uri="{FF2B5EF4-FFF2-40B4-BE49-F238E27FC236}">
                <a16:creationId xmlns:a16="http://schemas.microsoft.com/office/drawing/2014/main" id="{D50ACB65-7026-1CD7-D510-7BDC342CF84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902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A7713-82CC-51AE-81F0-8FE420701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>
            <a:extLst>
              <a:ext uri="{FF2B5EF4-FFF2-40B4-BE49-F238E27FC236}">
                <a16:creationId xmlns:a16="http://schemas.microsoft.com/office/drawing/2014/main" id="{5D7AAA89-A341-64C0-C655-821A8916C1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467" y="1416291"/>
            <a:ext cx="5294716" cy="4025416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341D6C82-A49A-0C25-3587-DEFC4E290ED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3818" y="1416291"/>
            <a:ext cx="5294715" cy="40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63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D9B68-AB91-8C9F-E2E5-942DC9711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A75367B8-91EB-EA6E-528C-BC11CB34F0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2130" y="643467"/>
            <a:ext cx="732774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0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A226-D2EF-CEB1-1965-46437663C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5F6B464-D2B8-28D8-1879-EE0D705E7B79}"/>
              </a:ext>
            </a:extLst>
          </p:cNvPr>
          <p:cNvGrpSpPr/>
          <p:nvPr/>
        </p:nvGrpSpPr>
        <p:grpSpPr>
          <a:xfrm>
            <a:off x="2071842" y="643467"/>
            <a:ext cx="7428087" cy="5571065"/>
            <a:chOff x="571500" y="269875"/>
            <a:chExt cx="6419850" cy="4814887"/>
          </a:xfrm>
        </p:grpSpPr>
        <p:pic>
          <p:nvPicPr>
            <p:cNvPr id="11" name="object 2">
              <a:extLst>
                <a:ext uri="{FF2B5EF4-FFF2-40B4-BE49-F238E27FC236}">
                  <a16:creationId xmlns:a16="http://schemas.microsoft.com/office/drawing/2014/main" id="{7DC48DB1-E1C7-E932-F07F-978F34E17D6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269875"/>
              <a:ext cx="6419850" cy="4814887"/>
            </a:xfrm>
            <a:prstGeom prst="rect">
              <a:avLst/>
            </a:prstGeom>
          </p:spPr>
        </p:pic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C508205E-4AA5-7C1C-02BB-7591B0F11AE6}"/>
                </a:ext>
              </a:extLst>
            </p:cNvPr>
            <p:cNvSpPr txBox="1"/>
            <p:nvPr/>
          </p:nvSpPr>
          <p:spPr>
            <a:xfrm>
              <a:off x="625673" y="337422"/>
              <a:ext cx="554990" cy="22606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4605" defTabSz="1051560">
                <a:spcBef>
                  <a:spcPts val="131"/>
                </a:spcBef>
              </a:pPr>
              <a:r>
                <a:rPr sz="1495" kern="1200" spc="-12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F.N.C.V.</a:t>
              </a:r>
              <a:endParaRPr sz="1300">
                <a:latin typeface="Calibri Light"/>
                <a:cs typeface="Calibri Light"/>
              </a:endParaRPr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EA627A46-E14A-5674-F2CA-5B04427A4883}"/>
                </a:ext>
              </a:extLst>
            </p:cNvPr>
            <p:cNvSpPr txBox="1"/>
            <p:nvPr/>
          </p:nvSpPr>
          <p:spPr>
            <a:xfrm>
              <a:off x="5915362" y="350797"/>
              <a:ext cx="1020444" cy="313055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4605" defTabSz="1051560">
                <a:lnSpc>
                  <a:spcPts val="897"/>
                </a:lnSpc>
                <a:spcBef>
                  <a:spcPts val="161"/>
                </a:spcBef>
              </a:pPr>
              <a:r>
                <a:rPr sz="863" kern="1200" spc="12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Commentaire</a:t>
              </a:r>
              <a:r>
                <a:rPr sz="863" kern="1200" spc="6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863" kern="1200" spc="12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de </a:t>
              </a:r>
              <a:r>
                <a:rPr sz="863" kern="1200" spc="-12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Gestion</a:t>
              </a:r>
              <a:endParaRPr sz="863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endParaRPr>
            </a:p>
            <a:p>
              <a:pPr marL="760190" defTabSz="1051560">
                <a:lnSpc>
                  <a:spcPts val="1656"/>
                </a:lnSpc>
              </a:pPr>
              <a:r>
                <a:rPr sz="1495" kern="1200" spc="-23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2025</a:t>
              </a:r>
              <a:endParaRPr sz="1300">
                <a:latin typeface="Calibri Light"/>
                <a:cs typeface="Calibri Light"/>
              </a:endParaRPr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16F34922-691C-06A9-4B16-71E78DC111E3}"/>
                </a:ext>
              </a:extLst>
            </p:cNvPr>
            <p:cNvSpPr txBox="1"/>
            <p:nvPr/>
          </p:nvSpPr>
          <p:spPr>
            <a:xfrm>
              <a:off x="2926119" y="2256690"/>
              <a:ext cx="3944620" cy="64389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4605" defTabSz="1051560">
                <a:lnSpc>
                  <a:spcPts val="3766"/>
                </a:lnSpc>
                <a:spcBef>
                  <a:spcPts val="103"/>
                </a:spcBef>
                <a:tabLst>
                  <a:tab pos="4520978" algn="l"/>
                </a:tabLst>
              </a:pPr>
              <a:r>
                <a:rPr sz="3220" u="sng" kern="1200" spc="-12">
                  <a:solidFill>
                    <a:srgbClr val="1D2569"/>
                  </a:solidFill>
                  <a:uFill>
                    <a:solidFill>
                      <a:srgbClr val="E4B645"/>
                    </a:solidFill>
                  </a:uFill>
                  <a:latin typeface="Calibri Light"/>
                  <a:ea typeface="+mn-ea"/>
                  <a:cs typeface="Calibri Light"/>
                </a:rPr>
                <a:t>F.N.C.V.</a:t>
              </a:r>
              <a:r>
                <a:rPr sz="3220" u="sng" kern="1200">
                  <a:solidFill>
                    <a:srgbClr val="1D2569"/>
                  </a:solidFill>
                  <a:uFill>
                    <a:solidFill>
                      <a:srgbClr val="E4B645"/>
                    </a:solidFill>
                  </a:uFill>
                  <a:latin typeface="Calibri Light"/>
                  <a:ea typeface="+mn-ea"/>
                  <a:cs typeface="Calibri Light"/>
                </a:rPr>
                <a:t>	</a:t>
              </a:r>
              <a:endParaRPr sz="322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endParaRPr>
            </a:p>
            <a:p>
              <a:pPr marL="14605" defTabSz="1051560">
                <a:lnSpc>
                  <a:spcPts val="1834"/>
                </a:lnSpc>
              </a:pPr>
              <a:r>
                <a:rPr sz="1610" kern="120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Présentation</a:t>
              </a:r>
              <a:r>
                <a:rPr sz="1610" kern="1200" spc="6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1610" kern="120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de</a:t>
              </a:r>
              <a:r>
                <a:rPr sz="1610" kern="1200" spc="-6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1610" kern="120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vos</a:t>
              </a:r>
              <a:r>
                <a:rPr sz="1610" kern="1200" spc="-12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1610" kern="120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principaux</a:t>
              </a:r>
              <a:r>
                <a:rPr sz="1610" kern="1200" spc="-12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1610" kern="120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indicateurs</a:t>
              </a:r>
              <a:r>
                <a:rPr sz="1610" kern="1200" spc="-12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financiers</a:t>
              </a:r>
              <a:endParaRPr sz="1400">
                <a:latin typeface="Calibri Ligh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91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FA5BD2C7-7713-71F2-7162-1E98A01F88D0}"/>
              </a:ext>
            </a:extLst>
          </p:cNvPr>
          <p:cNvGrpSpPr/>
          <p:nvPr/>
        </p:nvGrpSpPr>
        <p:grpSpPr>
          <a:xfrm>
            <a:off x="1913966" y="643459"/>
            <a:ext cx="8364067" cy="5571059"/>
            <a:chOff x="625673" y="5690473"/>
            <a:chExt cx="6310133" cy="4507031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CA7C08EC-21A8-27F2-524E-6914FC6D3838}"/>
                </a:ext>
              </a:extLst>
            </p:cNvPr>
            <p:cNvSpPr txBox="1"/>
            <p:nvPr/>
          </p:nvSpPr>
          <p:spPr>
            <a:xfrm>
              <a:off x="625673" y="5690473"/>
              <a:ext cx="554990" cy="22606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4986" defTabSz="1078992">
                <a:spcBef>
                  <a:spcPts val="135"/>
                </a:spcBef>
              </a:pPr>
              <a:r>
                <a:rPr sz="1534" kern="1200" spc="-12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F.N.C.V.</a:t>
              </a:r>
              <a:endParaRPr sz="1300">
                <a:latin typeface="Calibri Light"/>
                <a:cs typeface="Calibri Light"/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3900AA4D-346F-5248-874D-4FA163E7F8BF}"/>
                </a:ext>
              </a:extLst>
            </p:cNvPr>
            <p:cNvSpPr txBox="1"/>
            <p:nvPr/>
          </p:nvSpPr>
          <p:spPr>
            <a:xfrm>
              <a:off x="5915362" y="5703847"/>
              <a:ext cx="1020444" cy="313055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4986" defTabSz="1078992">
                <a:lnSpc>
                  <a:spcPts val="920"/>
                </a:lnSpc>
                <a:spcBef>
                  <a:spcPts val="165"/>
                </a:spcBef>
              </a:pPr>
              <a:r>
                <a:rPr sz="885" kern="1200" spc="12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Commentaire</a:t>
              </a:r>
              <a:r>
                <a:rPr sz="885" kern="1200" spc="6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885" kern="1200" spc="12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de </a:t>
              </a:r>
              <a:r>
                <a:rPr sz="885" kern="1200" spc="-12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Gestion</a:t>
              </a:r>
              <a:endParaRPr sz="885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endParaRPr>
            </a:p>
            <a:p>
              <a:pPr marL="780021" defTabSz="1078992">
                <a:lnSpc>
                  <a:spcPts val="1699"/>
                </a:lnSpc>
              </a:pPr>
              <a:r>
                <a:rPr sz="1534" kern="1200" spc="-24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2025</a:t>
              </a:r>
              <a:endParaRPr sz="1300">
                <a:latin typeface="Calibri Light"/>
                <a:cs typeface="Calibri Light"/>
              </a:endParaRPr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502DE866-9A27-8740-60F1-17C3DC4E0283}"/>
                </a:ext>
              </a:extLst>
            </p:cNvPr>
            <p:cNvSpPr txBox="1"/>
            <p:nvPr/>
          </p:nvSpPr>
          <p:spPr>
            <a:xfrm>
              <a:off x="1367968" y="6212085"/>
              <a:ext cx="3331845" cy="2825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4986" defTabSz="1078992">
                <a:spcBef>
                  <a:spcPts val="159"/>
                </a:spcBef>
              </a:pPr>
              <a:r>
                <a:rPr sz="1947" kern="120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Votre</a:t>
              </a:r>
              <a:r>
                <a:rPr sz="1947" kern="1200" spc="13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1947" kern="120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association</a:t>
              </a:r>
              <a:r>
                <a:rPr sz="1947" kern="1200" spc="153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1947" kern="120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en</a:t>
              </a:r>
              <a:r>
                <a:rPr sz="1947" kern="1200" spc="148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1947" kern="120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quelques</a:t>
              </a:r>
              <a:r>
                <a:rPr sz="1947" kern="1200" spc="89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1947" kern="1200" spc="-12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chiffres</a:t>
              </a:r>
              <a:endParaRPr sz="1650">
                <a:latin typeface="Calibri Light"/>
                <a:cs typeface="Calibri Light"/>
              </a:endParaRPr>
            </a:p>
          </p:txBody>
        </p:sp>
        <p:grpSp>
          <p:nvGrpSpPr>
            <p:cNvPr id="8" name="object 9">
              <a:extLst>
                <a:ext uri="{FF2B5EF4-FFF2-40B4-BE49-F238E27FC236}">
                  <a16:creationId xmlns:a16="http://schemas.microsoft.com/office/drawing/2014/main" id="{922C6E76-F567-68F9-3A8B-FE4FD3AF57E6}"/>
                </a:ext>
              </a:extLst>
            </p:cNvPr>
            <p:cNvGrpSpPr/>
            <p:nvPr/>
          </p:nvGrpSpPr>
          <p:grpSpPr>
            <a:xfrm>
              <a:off x="1380668" y="6552465"/>
              <a:ext cx="4808220" cy="1799332"/>
              <a:chOff x="1380668" y="6552465"/>
              <a:chExt cx="4808220" cy="1799332"/>
            </a:xfrm>
          </p:grpSpPr>
          <p:sp>
            <p:nvSpPr>
              <p:cNvPr id="34" name="object 10">
                <a:extLst>
                  <a:ext uri="{FF2B5EF4-FFF2-40B4-BE49-F238E27FC236}">
                    <a16:creationId xmlns:a16="http://schemas.microsoft.com/office/drawing/2014/main" id="{7584028E-BDA9-75D7-E7ED-ABF6968548E2}"/>
                  </a:ext>
                </a:extLst>
              </p:cNvPr>
              <p:cNvSpPr/>
              <p:nvPr/>
            </p:nvSpPr>
            <p:spPr>
              <a:xfrm>
                <a:off x="1380668" y="6552465"/>
                <a:ext cx="4808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808220">
                    <a:moveTo>
                      <a:pt x="0" y="0"/>
                    </a:moveTo>
                    <a:lnTo>
                      <a:pt x="4808200" y="0"/>
                    </a:lnTo>
                  </a:path>
                </a:pathLst>
              </a:custGeom>
              <a:ln w="6687">
                <a:solidFill>
                  <a:srgbClr val="E4B6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1">
                <a:extLst>
                  <a:ext uri="{FF2B5EF4-FFF2-40B4-BE49-F238E27FC236}">
                    <a16:creationId xmlns:a16="http://schemas.microsoft.com/office/drawing/2014/main" id="{DC0A8485-DBAF-8C5F-2399-22B1FB31004E}"/>
                  </a:ext>
                </a:extLst>
              </p:cNvPr>
              <p:cNvSpPr/>
              <p:nvPr/>
            </p:nvSpPr>
            <p:spPr>
              <a:xfrm>
                <a:off x="1380668" y="6572527"/>
                <a:ext cx="2367915" cy="1779270"/>
              </a:xfrm>
              <a:custGeom>
                <a:avLst/>
                <a:gdLst/>
                <a:ahLst/>
                <a:cxnLst/>
                <a:rect l="l" t="t" r="r" b="b"/>
                <a:pathLst>
                  <a:path w="2367915" h="1779270">
                    <a:moveTo>
                      <a:pt x="2367319" y="0"/>
                    </a:moveTo>
                    <a:lnTo>
                      <a:pt x="0" y="0"/>
                    </a:lnTo>
                    <a:lnTo>
                      <a:pt x="0" y="1778833"/>
                    </a:lnTo>
                    <a:lnTo>
                      <a:pt x="2367319" y="1778833"/>
                    </a:lnTo>
                    <a:lnTo>
                      <a:pt x="2367319" y="0"/>
                    </a:lnTo>
                    <a:close/>
                  </a:path>
                </a:pathLst>
              </a:custGeom>
              <a:solidFill>
                <a:srgbClr val="1D256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2">
                <a:extLst>
                  <a:ext uri="{FF2B5EF4-FFF2-40B4-BE49-F238E27FC236}">
                    <a16:creationId xmlns:a16="http://schemas.microsoft.com/office/drawing/2014/main" id="{06742385-ECDC-6503-2D18-779CA494D83F}"/>
                  </a:ext>
                </a:extLst>
              </p:cNvPr>
              <p:cNvSpPr/>
              <p:nvPr/>
            </p:nvSpPr>
            <p:spPr>
              <a:xfrm>
                <a:off x="1531140" y="6722986"/>
                <a:ext cx="274320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274319" h="274320">
                    <a:moveTo>
                      <a:pt x="137090" y="0"/>
                    </a:moveTo>
                    <a:lnTo>
                      <a:pt x="93759" y="6988"/>
                    </a:lnTo>
                    <a:lnTo>
                      <a:pt x="56126" y="26450"/>
                    </a:lnTo>
                    <a:lnTo>
                      <a:pt x="26450" y="56126"/>
                    </a:lnTo>
                    <a:lnTo>
                      <a:pt x="6988" y="93759"/>
                    </a:lnTo>
                    <a:lnTo>
                      <a:pt x="0" y="137090"/>
                    </a:lnTo>
                    <a:lnTo>
                      <a:pt x="6988" y="180421"/>
                    </a:lnTo>
                    <a:lnTo>
                      <a:pt x="26450" y="218054"/>
                    </a:lnTo>
                    <a:lnTo>
                      <a:pt x="56126" y="247730"/>
                    </a:lnTo>
                    <a:lnTo>
                      <a:pt x="93759" y="267192"/>
                    </a:lnTo>
                    <a:lnTo>
                      <a:pt x="137090" y="274181"/>
                    </a:lnTo>
                    <a:lnTo>
                      <a:pt x="180421" y="267192"/>
                    </a:lnTo>
                    <a:lnTo>
                      <a:pt x="218054" y="247730"/>
                    </a:lnTo>
                    <a:lnTo>
                      <a:pt x="247730" y="218054"/>
                    </a:lnTo>
                    <a:lnTo>
                      <a:pt x="267192" y="180421"/>
                    </a:lnTo>
                    <a:lnTo>
                      <a:pt x="274181" y="137090"/>
                    </a:lnTo>
                    <a:lnTo>
                      <a:pt x="267192" y="93759"/>
                    </a:lnTo>
                    <a:lnTo>
                      <a:pt x="247730" y="56126"/>
                    </a:lnTo>
                    <a:lnTo>
                      <a:pt x="218054" y="26450"/>
                    </a:lnTo>
                    <a:lnTo>
                      <a:pt x="180421" y="6988"/>
                    </a:lnTo>
                    <a:lnTo>
                      <a:pt x="13709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3">
                <a:extLst>
                  <a:ext uri="{FF2B5EF4-FFF2-40B4-BE49-F238E27FC236}">
                    <a16:creationId xmlns:a16="http://schemas.microsoft.com/office/drawing/2014/main" id="{61B8E7AD-251D-B9BD-BF1E-BA149C7B524B}"/>
                  </a:ext>
                </a:extLst>
              </p:cNvPr>
              <p:cNvSpPr/>
              <p:nvPr/>
            </p:nvSpPr>
            <p:spPr>
              <a:xfrm>
                <a:off x="1639316" y="6830262"/>
                <a:ext cx="61594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61594" h="70484">
                    <a:moveTo>
                      <a:pt x="15494" y="22364"/>
                    </a:moveTo>
                    <a:lnTo>
                      <a:pt x="13131" y="19748"/>
                    </a:lnTo>
                    <a:lnTo>
                      <a:pt x="12077" y="18948"/>
                    </a:lnTo>
                    <a:lnTo>
                      <a:pt x="10934" y="18313"/>
                    </a:lnTo>
                    <a:lnTo>
                      <a:pt x="10477" y="18173"/>
                    </a:lnTo>
                    <a:lnTo>
                      <a:pt x="10477" y="58826"/>
                    </a:lnTo>
                    <a:lnTo>
                      <a:pt x="10261" y="61747"/>
                    </a:lnTo>
                    <a:lnTo>
                      <a:pt x="8102" y="64909"/>
                    </a:lnTo>
                    <a:lnTo>
                      <a:pt x="7429" y="64744"/>
                    </a:lnTo>
                    <a:lnTo>
                      <a:pt x="4940" y="32575"/>
                    </a:lnTo>
                    <a:lnTo>
                      <a:pt x="5283" y="25908"/>
                    </a:lnTo>
                    <a:lnTo>
                      <a:pt x="5867" y="24269"/>
                    </a:lnTo>
                    <a:lnTo>
                      <a:pt x="6337" y="23761"/>
                    </a:lnTo>
                    <a:lnTo>
                      <a:pt x="6756" y="23380"/>
                    </a:lnTo>
                    <a:lnTo>
                      <a:pt x="7429" y="22910"/>
                    </a:lnTo>
                    <a:lnTo>
                      <a:pt x="8864" y="22910"/>
                    </a:lnTo>
                    <a:lnTo>
                      <a:pt x="10477" y="58826"/>
                    </a:lnTo>
                    <a:lnTo>
                      <a:pt x="10477" y="18173"/>
                    </a:lnTo>
                    <a:lnTo>
                      <a:pt x="9664" y="17894"/>
                    </a:lnTo>
                    <a:lnTo>
                      <a:pt x="8407" y="17640"/>
                    </a:lnTo>
                    <a:lnTo>
                      <a:pt x="6845" y="17640"/>
                    </a:lnTo>
                    <a:lnTo>
                      <a:pt x="5384" y="17894"/>
                    </a:lnTo>
                    <a:lnTo>
                      <a:pt x="5600" y="17894"/>
                    </a:lnTo>
                    <a:lnTo>
                      <a:pt x="4241" y="18313"/>
                    </a:lnTo>
                    <a:lnTo>
                      <a:pt x="4406" y="18313"/>
                    </a:lnTo>
                    <a:lnTo>
                      <a:pt x="3327" y="18948"/>
                    </a:lnTo>
                    <a:lnTo>
                      <a:pt x="2247" y="19748"/>
                    </a:lnTo>
                    <a:lnTo>
                      <a:pt x="558" y="24269"/>
                    </a:lnTo>
                    <a:lnTo>
                      <a:pt x="482" y="24765"/>
                    </a:lnTo>
                    <a:lnTo>
                      <a:pt x="368" y="25908"/>
                    </a:lnTo>
                    <a:lnTo>
                      <a:pt x="177" y="28651"/>
                    </a:lnTo>
                    <a:lnTo>
                      <a:pt x="88" y="32575"/>
                    </a:lnTo>
                    <a:lnTo>
                      <a:pt x="0" y="55791"/>
                    </a:lnTo>
                    <a:lnTo>
                      <a:pt x="304" y="61747"/>
                    </a:lnTo>
                    <a:lnTo>
                      <a:pt x="381" y="63436"/>
                    </a:lnTo>
                    <a:lnTo>
                      <a:pt x="6769" y="70053"/>
                    </a:lnTo>
                    <a:lnTo>
                      <a:pt x="9258" y="70053"/>
                    </a:lnTo>
                    <a:lnTo>
                      <a:pt x="11531" y="69126"/>
                    </a:lnTo>
                    <a:lnTo>
                      <a:pt x="13004" y="68033"/>
                    </a:lnTo>
                    <a:lnTo>
                      <a:pt x="13639" y="67310"/>
                    </a:lnTo>
                    <a:lnTo>
                      <a:pt x="15494" y="65125"/>
                    </a:lnTo>
                    <a:lnTo>
                      <a:pt x="15494" y="64909"/>
                    </a:lnTo>
                    <a:lnTo>
                      <a:pt x="15494" y="22910"/>
                    </a:lnTo>
                    <a:lnTo>
                      <a:pt x="15494" y="22364"/>
                    </a:lnTo>
                    <a:close/>
                  </a:path>
                  <a:path w="61594" h="70484">
                    <a:moveTo>
                      <a:pt x="38747" y="45872"/>
                    </a:moveTo>
                    <a:lnTo>
                      <a:pt x="38049" y="6362"/>
                    </a:lnTo>
                    <a:lnTo>
                      <a:pt x="38011" y="5740"/>
                    </a:lnTo>
                    <a:lnTo>
                      <a:pt x="37693" y="4419"/>
                    </a:lnTo>
                    <a:lnTo>
                      <a:pt x="37401" y="3746"/>
                    </a:lnTo>
                    <a:lnTo>
                      <a:pt x="36563" y="2527"/>
                    </a:lnTo>
                    <a:lnTo>
                      <a:pt x="35496" y="1549"/>
                    </a:lnTo>
                    <a:lnTo>
                      <a:pt x="34467" y="876"/>
                    </a:lnTo>
                    <a:lnTo>
                      <a:pt x="34620" y="876"/>
                    </a:lnTo>
                    <a:lnTo>
                      <a:pt x="33426" y="444"/>
                    </a:lnTo>
                    <a:lnTo>
                      <a:pt x="33426" y="10972"/>
                    </a:lnTo>
                    <a:lnTo>
                      <a:pt x="33388" y="61328"/>
                    </a:lnTo>
                    <a:lnTo>
                      <a:pt x="30607" y="64909"/>
                    </a:lnTo>
                    <a:lnTo>
                      <a:pt x="29933" y="64744"/>
                    </a:lnTo>
                    <a:lnTo>
                      <a:pt x="29552" y="64566"/>
                    </a:lnTo>
                    <a:lnTo>
                      <a:pt x="29400" y="64566"/>
                    </a:lnTo>
                    <a:lnTo>
                      <a:pt x="28206" y="16497"/>
                    </a:lnTo>
                    <a:lnTo>
                      <a:pt x="28346" y="11849"/>
                    </a:lnTo>
                    <a:lnTo>
                      <a:pt x="28448" y="8102"/>
                    </a:lnTo>
                    <a:lnTo>
                      <a:pt x="28549" y="7543"/>
                    </a:lnTo>
                    <a:lnTo>
                      <a:pt x="28663" y="6959"/>
                    </a:lnTo>
                    <a:lnTo>
                      <a:pt x="28778" y="6362"/>
                    </a:lnTo>
                    <a:lnTo>
                      <a:pt x="28943" y="6032"/>
                    </a:lnTo>
                    <a:lnTo>
                      <a:pt x="29133" y="5740"/>
                    </a:lnTo>
                    <a:lnTo>
                      <a:pt x="32080" y="5740"/>
                    </a:lnTo>
                    <a:lnTo>
                      <a:pt x="32715" y="6362"/>
                    </a:lnTo>
                    <a:lnTo>
                      <a:pt x="33058" y="6959"/>
                    </a:lnTo>
                    <a:lnTo>
                      <a:pt x="33223" y="7543"/>
                    </a:lnTo>
                    <a:lnTo>
                      <a:pt x="33426" y="10972"/>
                    </a:lnTo>
                    <a:lnTo>
                      <a:pt x="33426" y="444"/>
                    </a:lnTo>
                    <a:lnTo>
                      <a:pt x="33045" y="292"/>
                    </a:lnTo>
                    <a:lnTo>
                      <a:pt x="31496" y="0"/>
                    </a:lnTo>
                    <a:lnTo>
                      <a:pt x="29972" y="0"/>
                    </a:lnTo>
                    <a:lnTo>
                      <a:pt x="23634" y="5740"/>
                    </a:lnTo>
                    <a:lnTo>
                      <a:pt x="23558" y="6032"/>
                    </a:lnTo>
                    <a:lnTo>
                      <a:pt x="23215" y="16497"/>
                    </a:lnTo>
                    <a:lnTo>
                      <a:pt x="23215" y="65125"/>
                    </a:lnTo>
                    <a:lnTo>
                      <a:pt x="31026" y="70053"/>
                    </a:lnTo>
                    <a:lnTo>
                      <a:pt x="32537" y="69850"/>
                    </a:lnTo>
                    <a:lnTo>
                      <a:pt x="32740" y="69850"/>
                    </a:lnTo>
                    <a:lnTo>
                      <a:pt x="37833" y="65125"/>
                    </a:lnTo>
                    <a:lnTo>
                      <a:pt x="37896" y="64909"/>
                    </a:lnTo>
                    <a:lnTo>
                      <a:pt x="38011" y="64274"/>
                    </a:lnTo>
                    <a:lnTo>
                      <a:pt x="38366" y="59080"/>
                    </a:lnTo>
                    <a:lnTo>
                      <a:pt x="38747" y="45872"/>
                    </a:lnTo>
                    <a:close/>
                  </a:path>
                  <a:path w="61594" h="70484">
                    <a:moveTo>
                      <a:pt x="61201" y="36499"/>
                    </a:moveTo>
                    <a:lnTo>
                      <a:pt x="56210" y="32181"/>
                    </a:lnTo>
                    <a:lnTo>
                      <a:pt x="56210" y="42291"/>
                    </a:lnTo>
                    <a:lnTo>
                      <a:pt x="56210" y="59423"/>
                    </a:lnTo>
                    <a:lnTo>
                      <a:pt x="53822" y="64909"/>
                    </a:lnTo>
                    <a:lnTo>
                      <a:pt x="53187" y="64744"/>
                    </a:lnTo>
                    <a:lnTo>
                      <a:pt x="50736" y="59423"/>
                    </a:lnTo>
                    <a:lnTo>
                      <a:pt x="50736" y="42291"/>
                    </a:lnTo>
                    <a:lnTo>
                      <a:pt x="50977" y="40170"/>
                    </a:lnTo>
                    <a:lnTo>
                      <a:pt x="51028" y="39624"/>
                    </a:lnTo>
                    <a:lnTo>
                      <a:pt x="53822" y="36804"/>
                    </a:lnTo>
                    <a:lnTo>
                      <a:pt x="54495" y="36969"/>
                    </a:lnTo>
                    <a:lnTo>
                      <a:pt x="54876" y="37134"/>
                    </a:lnTo>
                    <a:lnTo>
                      <a:pt x="55359" y="37426"/>
                    </a:lnTo>
                    <a:lnTo>
                      <a:pt x="55816" y="38315"/>
                    </a:lnTo>
                    <a:lnTo>
                      <a:pt x="55930" y="38531"/>
                    </a:lnTo>
                    <a:lnTo>
                      <a:pt x="56210" y="42291"/>
                    </a:lnTo>
                    <a:lnTo>
                      <a:pt x="56210" y="32181"/>
                    </a:lnTo>
                    <a:lnTo>
                      <a:pt x="55638" y="31991"/>
                    </a:lnTo>
                    <a:lnTo>
                      <a:pt x="56019" y="31991"/>
                    </a:lnTo>
                    <a:lnTo>
                      <a:pt x="54241" y="31686"/>
                    </a:lnTo>
                    <a:lnTo>
                      <a:pt x="52679" y="31686"/>
                    </a:lnTo>
                    <a:lnTo>
                      <a:pt x="46443" y="36804"/>
                    </a:lnTo>
                    <a:lnTo>
                      <a:pt x="46355" y="37134"/>
                    </a:lnTo>
                    <a:lnTo>
                      <a:pt x="46240" y="37858"/>
                    </a:lnTo>
                    <a:lnTo>
                      <a:pt x="46037" y="39624"/>
                    </a:lnTo>
                    <a:lnTo>
                      <a:pt x="45974" y="40170"/>
                    </a:lnTo>
                    <a:lnTo>
                      <a:pt x="45872" y="42291"/>
                    </a:lnTo>
                    <a:lnTo>
                      <a:pt x="45758" y="56083"/>
                    </a:lnTo>
                    <a:lnTo>
                      <a:pt x="46139" y="62166"/>
                    </a:lnTo>
                    <a:lnTo>
                      <a:pt x="46266" y="63182"/>
                    </a:lnTo>
                    <a:lnTo>
                      <a:pt x="46342" y="63855"/>
                    </a:lnTo>
                    <a:lnTo>
                      <a:pt x="51689" y="69850"/>
                    </a:lnTo>
                    <a:lnTo>
                      <a:pt x="51879" y="69850"/>
                    </a:lnTo>
                    <a:lnTo>
                      <a:pt x="53403" y="70053"/>
                    </a:lnTo>
                    <a:lnTo>
                      <a:pt x="61201" y="65125"/>
                    </a:lnTo>
                    <a:lnTo>
                      <a:pt x="61201" y="64909"/>
                    </a:lnTo>
                    <a:lnTo>
                      <a:pt x="61201" y="36804"/>
                    </a:lnTo>
                    <a:lnTo>
                      <a:pt x="61201" y="36499"/>
                    </a:lnTo>
                    <a:close/>
                  </a:path>
                </a:pathLst>
              </a:custGeom>
              <a:solidFill>
                <a:srgbClr val="1D256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8" name="object 14">
                <a:extLst>
                  <a:ext uri="{FF2B5EF4-FFF2-40B4-BE49-F238E27FC236}">
                    <a16:creationId xmlns:a16="http://schemas.microsoft.com/office/drawing/2014/main" id="{74307693-F063-7399-11F5-999987A6A166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18075" y="7823085"/>
                <a:ext cx="167183" cy="173870"/>
              </a:xfrm>
              <a:prstGeom prst="rect">
                <a:avLst/>
              </a:prstGeom>
            </p:spPr>
          </p:pic>
        </p:grpSp>
        <p:sp>
          <p:nvSpPr>
            <p:cNvPr id="9" name="object 15">
              <a:extLst>
                <a:ext uri="{FF2B5EF4-FFF2-40B4-BE49-F238E27FC236}">
                  <a16:creationId xmlns:a16="http://schemas.microsoft.com/office/drawing/2014/main" id="{98095113-04B5-40A0-8976-911533960BFA}"/>
                </a:ext>
              </a:extLst>
            </p:cNvPr>
            <p:cNvSpPr txBox="1"/>
            <p:nvPr/>
          </p:nvSpPr>
          <p:spPr>
            <a:xfrm>
              <a:off x="1380668" y="6880820"/>
              <a:ext cx="2367915" cy="1080632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575462" defTabSz="1078992">
                <a:spcBef>
                  <a:spcPts val="142"/>
                </a:spcBef>
              </a:pPr>
              <a:r>
                <a:rPr sz="1652" b="1" kern="1200" spc="65" dirty="0" err="1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Pdts</a:t>
              </a:r>
              <a:r>
                <a:rPr sz="1652" b="1" kern="1200" spc="118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1652" b="1" kern="1200" spc="53" dirty="0" err="1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d'Exploit</a:t>
              </a:r>
              <a:r>
                <a:rPr sz="1652" b="1" kern="1200" spc="53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.</a:t>
              </a:r>
              <a:endParaRPr sz="1652" kern="1200" dirty="0">
                <a:solidFill>
                  <a:schemeClr val="bg1"/>
                </a:solidFill>
                <a:latin typeface="Calibri Light"/>
                <a:ea typeface="+mn-ea"/>
                <a:cs typeface="Calibri Light"/>
              </a:endParaRPr>
            </a:p>
            <a:p>
              <a:pPr marL="575462" defTabSz="1078992">
                <a:spcBef>
                  <a:spcPts val="59"/>
                </a:spcBef>
              </a:pPr>
              <a:r>
                <a:rPr sz="2655" b="1" kern="1200" spc="71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275</a:t>
              </a:r>
              <a:r>
                <a:rPr sz="2655" b="1" kern="1200" spc="177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2655" b="1" kern="1200" spc="71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387</a:t>
              </a:r>
              <a:r>
                <a:rPr sz="2655" b="1" kern="1200" spc="171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2655" b="1" kern="1200" spc="-59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€</a:t>
              </a:r>
              <a:endParaRPr sz="2655" kern="1200" dirty="0">
                <a:solidFill>
                  <a:schemeClr val="bg1"/>
                </a:solidFill>
                <a:latin typeface="Calibri Light"/>
                <a:ea typeface="+mn-ea"/>
                <a:cs typeface="Calibri Light"/>
              </a:endParaRPr>
            </a:p>
            <a:p>
              <a:pPr marL="575462" defTabSz="1078992">
                <a:spcBef>
                  <a:spcPts val="372"/>
                </a:spcBef>
              </a:pPr>
              <a:r>
                <a:rPr sz="1770" b="1" kern="1200" spc="77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-</a:t>
              </a:r>
              <a:r>
                <a:rPr sz="1770" b="1" kern="1200" spc="59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15,7%</a:t>
              </a:r>
              <a:endParaRPr sz="1770" kern="1200" dirty="0">
                <a:solidFill>
                  <a:schemeClr val="bg1"/>
                </a:solidFill>
                <a:latin typeface="Calibri Light"/>
                <a:ea typeface="+mn-ea"/>
                <a:cs typeface="Calibri Light"/>
              </a:endParaRPr>
            </a:p>
            <a:p>
              <a:pPr marL="575462" defTabSz="1078992">
                <a:spcBef>
                  <a:spcPts val="1251"/>
                </a:spcBef>
              </a:pPr>
              <a:r>
                <a:rPr sz="1003" kern="1200" dirty="0" err="1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Baisse</a:t>
              </a:r>
              <a:r>
                <a:rPr sz="1003" kern="1200" spc="6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1003" kern="1200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de</a:t>
              </a:r>
              <a:r>
                <a:rPr sz="1003" kern="1200" spc="12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1003" kern="1200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51 321 </a:t>
              </a:r>
              <a:r>
                <a:rPr sz="1003" kern="1200" spc="-59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€</a:t>
              </a:r>
              <a:endParaRPr sz="850" dirty="0">
                <a:solidFill>
                  <a:schemeClr val="bg1"/>
                </a:solidFill>
                <a:latin typeface="Calibri Light"/>
                <a:cs typeface="Calibri Light"/>
              </a:endParaRPr>
            </a:p>
          </p:txBody>
        </p:sp>
        <p:grpSp>
          <p:nvGrpSpPr>
            <p:cNvPr id="10" name="object 16">
              <a:extLst>
                <a:ext uri="{FF2B5EF4-FFF2-40B4-BE49-F238E27FC236}">
                  <a16:creationId xmlns:a16="http://schemas.microsoft.com/office/drawing/2014/main" id="{3CE5AA99-7BE7-EA56-5E10-075D4163BFD4}"/>
                </a:ext>
              </a:extLst>
            </p:cNvPr>
            <p:cNvGrpSpPr/>
            <p:nvPr/>
          </p:nvGrpSpPr>
          <p:grpSpPr>
            <a:xfrm>
              <a:off x="3965333" y="6856733"/>
              <a:ext cx="274320" cy="1197173"/>
              <a:chOff x="3965333" y="6856733"/>
              <a:chExt cx="274320" cy="1197173"/>
            </a:xfrm>
          </p:grpSpPr>
          <p:sp>
            <p:nvSpPr>
              <p:cNvPr id="30" name="object 17">
                <a:extLst>
                  <a:ext uri="{FF2B5EF4-FFF2-40B4-BE49-F238E27FC236}">
                    <a16:creationId xmlns:a16="http://schemas.microsoft.com/office/drawing/2014/main" id="{0A80F443-9DD2-F8A2-47B1-178C5DD8F51B}"/>
                  </a:ext>
                </a:extLst>
              </p:cNvPr>
              <p:cNvSpPr/>
              <p:nvPr/>
            </p:nvSpPr>
            <p:spPr>
              <a:xfrm>
                <a:off x="3965333" y="6856733"/>
                <a:ext cx="274320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74320">
                    <a:moveTo>
                      <a:pt x="137090" y="0"/>
                    </a:moveTo>
                    <a:lnTo>
                      <a:pt x="93759" y="6988"/>
                    </a:lnTo>
                    <a:lnTo>
                      <a:pt x="56126" y="26450"/>
                    </a:lnTo>
                    <a:lnTo>
                      <a:pt x="26450" y="56126"/>
                    </a:lnTo>
                    <a:lnTo>
                      <a:pt x="6988" y="93759"/>
                    </a:lnTo>
                    <a:lnTo>
                      <a:pt x="0" y="137090"/>
                    </a:lnTo>
                    <a:lnTo>
                      <a:pt x="6988" y="180421"/>
                    </a:lnTo>
                    <a:lnTo>
                      <a:pt x="26450" y="218054"/>
                    </a:lnTo>
                    <a:lnTo>
                      <a:pt x="56126" y="247730"/>
                    </a:lnTo>
                    <a:lnTo>
                      <a:pt x="93759" y="267192"/>
                    </a:lnTo>
                    <a:lnTo>
                      <a:pt x="137090" y="274181"/>
                    </a:lnTo>
                    <a:lnTo>
                      <a:pt x="180421" y="267192"/>
                    </a:lnTo>
                    <a:lnTo>
                      <a:pt x="218054" y="247730"/>
                    </a:lnTo>
                    <a:lnTo>
                      <a:pt x="247730" y="218054"/>
                    </a:lnTo>
                    <a:lnTo>
                      <a:pt x="267192" y="180421"/>
                    </a:lnTo>
                    <a:lnTo>
                      <a:pt x="274181" y="137090"/>
                    </a:lnTo>
                    <a:lnTo>
                      <a:pt x="267192" y="93759"/>
                    </a:lnTo>
                    <a:lnTo>
                      <a:pt x="247730" y="56126"/>
                    </a:lnTo>
                    <a:lnTo>
                      <a:pt x="218054" y="26450"/>
                    </a:lnTo>
                    <a:lnTo>
                      <a:pt x="180421" y="6988"/>
                    </a:lnTo>
                    <a:lnTo>
                      <a:pt x="137090" y="0"/>
                    </a:lnTo>
                    <a:close/>
                  </a:path>
                </a:pathLst>
              </a:custGeom>
              <a:solidFill>
                <a:srgbClr val="1D256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1" name="object 18">
                <a:extLst>
                  <a:ext uri="{FF2B5EF4-FFF2-40B4-BE49-F238E27FC236}">
                    <a16:creationId xmlns:a16="http://schemas.microsoft.com/office/drawing/2014/main" id="{1E65D3F2-5B4C-522F-6637-95C4ADBDF06F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65949" y="6966128"/>
                <a:ext cx="76906" cy="67086"/>
              </a:xfrm>
              <a:prstGeom prst="rect">
                <a:avLst/>
              </a:prstGeom>
            </p:spPr>
          </p:pic>
          <p:sp>
            <p:nvSpPr>
              <p:cNvPr id="32" name="object 19">
                <a:extLst>
                  <a:ext uri="{FF2B5EF4-FFF2-40B4-BE49-F238E27FC236}">
                    <a16:creationId xmlns:a16="http://schemas.microsoft.com/office/drawing/2014/main" id="{F1197341-7E41-0660-30E7-8EEA91166E47}"/>
                  </a:ext>
                </a:extLst>
              </p:cNvPr>
              <p:cNvSpPr/>
              <p:nvPr/>
            </p:nvSpPr>
            <p:spPr>
              <a:xfrm>
                <a:off x="3965333" y="7779586"/>
                <a:ext cx="274320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74320">
                    <a:moveTo>
                      <a:pt x="137090" y="0"/>
                    </a:moveTo>
                    <a:lnTo>
                      <a:pt x="93759" y="6988"/>
                    </a:lnTo>
                    <a:lnTo>
                      <a:pt x="56126" y="26450"/>
                    </a:lnTo>
                    <a:lnTo>
                      <a:pt x="26450" y="56126"/>
                    </a:lnTo>
                    <a:lnTo>
                      <a:pt x="6988" y="93759"/>
                    </a:lnTo>
                    <a:lnTo>
                      <a:pt x="0" y="137090"/>
                    </a:lnTo>
                    <a:lnTo>
                      <a:pt x="6988" y="180421"/>
                    </a:lnTo>
                    <a:lnTo>
                      <a:pt x="26450" y="218054"/>
                    </a:lnTo>
                    <a:lnTo>
                      <a:pt x="56126" y="247730"/>
                    </a:lnTo>
                    <a:lnTo>
                      <a:pt x="93759" y="267192"/>
                    </a:lnTo>
                    <a:lnTo>
                      <a:pt x="137090" y="274181"/>
                    </a:lnTo>
                    <a:lnTo>
                      <a:pt x="180421" y="267192"/>
                    </a:lnTo>
                    <a:lnTo>
                      <a:pt x="218054" y="247730"/>
                    </a:lnTo>
                    <a:lnTo>
                      <a:pt x="247730" y="218054"/>
                    </a:lnTo>
                    <a:lnTo>
                      <a:pt x="267192" y="180421"/>
                    </a:lnTo>
                    <a:lnTo>
                      <a:pt x="274181" y="137090"/>
                    </a:lnTo>
                    <a:lnTo>
                      <a:pt x="267192" y="93759"/>
                    </a:lnTo>
                    <a:lnTo>
                      <a:pt x="247730" y="56126"/>
                    </a:lnTo>
                    <a:lnTo>
                      <a:pt x="218054" y="26450"/>
                    </a:lnTo>
                    <a:lnTo>
                      <a:pt x="180421" y="6988"/>
                    </a:lnTo>
                    <a:lnTo>
                      <a:pt x="137090" y="0"/>
                    </a:lnTo>
                    <a:close/>
                  </a:path>
                </a:pathLst>
              </a:custGeom>
              <a:solidFill>
                <a:srgbClr val="1D256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3" name="object 20">
                <a:extLst>
                  <a:ext uri="{FF2B5EF4-FFF2-40B4-BE49-F238E27FC236}">
                    <a16:creationId xmlns:a16="http://schemas.microsoft.com/office/drawing/2014/main" id="{40FF28CF-0524-1A11-2480-A58C6D66228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65483" y="7887470"/>
                <a:ext cx="77333" cy="68971"/>
              </a:xfrm>
              <a:prstGeom prst="rect">
                <a:avLst/>
              </a:prstGeom>
            </p:spPr>
          </p:pic>
        </p:grpSp>
        <p:sp>
          <p:nvSpPr>
            <p:cNvPr id="11" name="object 21">
              <a:extLst>
                <a:ext uri="{FF2B5EF4-FFF2-40B4-BE49-F238E27FC236}">
                  <a16:creationId xmlns:a16="http://schemas.microsoft.com/office/drawing/2014/main" id="{1E1E3474-A014-8BEF-6E39-88532824F5B8}"/>
                </a:ext>
              </a:extLst>
            </p:cNvPr>
            <p:cNvSpPr txBox="1"/>
            <p:nvPr/>
          </p:nvSpPr>
          <p:spPr>
            <a:xfrm>
              <a:off x="4290337" y="6754562"/>
              <a:ext cx="915669" cy="526415"/>
            </a:xfrm>
            <a:prstGeom prst="rect">
              <a:avLst/>
            </a:prstGeom>
          </p:spPr>
          <p:txBody>
            <a:bodyPr vert="horz" wrap="square" lIns="0" tIns="32384" rIns="0" bIns="0" rtlCol="0">
              <a:spAutoFit/>
            </a:bodyPr>
            <a:lstStyle/>
            <a:p>
              <a:pPr marL="14986" defTabSz="1078992">
                <a:spcBef>
                  <a:spcPts val="300"/>
                </a:spcBef>
              </a:pPr>
              <a:r>
                <a:rPr sz="1298" b="1" kern="1200" spc="65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Fonds</a:t>
              </a:r>
              <a:r>
                <a:rPr sz="1298" b="1" kern="1200" spc="148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1298" b="1" kern="1200" spc="41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propres</a:t>
              </a:r>
              <a:endParaRPr sz="1298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endParaRPr>
            </a:p>
            <a:p>
              <a:pPr marL="14986" defTabSz="1078992">
                <a:spcBef>
                  <a:spcPts val="295"/>
                </a:spcBef>
              </a:pPr>
              <a:r>
                <a:rPr sz="2183" b="1" kern="120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32</a:t>
              </a:r>
              <a:r>
                <a:rPr sz="2183" b="1" kern="1200" spc="26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2183" b="1" kern="120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217</a:t>
              </a:r>
              <a:r>
                <a:rPr sz="2183" b="1" kern="1200" spc="266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2183" b="1" kern="1200" spc="-59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€</a:t>
              </a:r>
              <a:endParaRPr sz="1850">
                <a:latin typeface="Calibri Light"/>
                <a:cs typeface="Calibri Light"/>
              </a:endParaRPr>
            </a:p>
          </p:txBody>
        </p:sp>
        <p:sp>
          <p:nvSpPr>
            <p:cNvPr id="12" name="object 22">
              <a:extLst>
                <a:ext uri="{FF2B5EF4-FFF2-40B4-BE49-F238E27FC236}">
                  <a16:creationId xmlns:a16="http://schemas.microsoft.com/office/drawing/2014/main" id="{03F5B014-687A-0A66-8063-D67BB7F30B1B}"/>
                </a:ext>
              </a:extLst>
            </p:cNvPr>
            <p:cNvSpPr txBox="1"/>
            <p:nvPr/>
          </p:nvSpPr>
          <p:spPr>
            <a:xfrm>
              <a:off x="4290337" y="7677416"/>
              <a:ext cx="704850" cy="526415"/>
            </a:xfrm>
            <a:prstGeom prst="rect">
              <a:avLst/>
            </a:prstGeom>
          </p:spPr>
          <p:txBody>
            <a:bodyPr vert="horz" wrap="square" lIns="0" tIns="32384" rIns="0" bIns="0" rtlCol="0">
              <a:spAutoFit/>
            </a:bodyPr>
            <a:lstStyle/>
            <a:p>
              <a:pPr marL="14986" defTabSz="1078992">
                <a:spcBef>
                  <a:spcPts val="300"/>
                </a:spcBef>
              </a:pPr>
              <a:r>
                <a:rPr sz="1298" b="1" kern="1200" spc="41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Effectif</a:t>
              </a:r>
              <a:endParaRPr sz="1298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endParaRPr>
            </a:p>
            <a:p>
              <a:pPr marL="14986" defTabSz="1078992">
                <a:spcBef>
                  <a:spcPts val="295"/>
                </a:spcBef>
              </a:pPr>
              <a:r>
                <a:rPr sz="2183" b="1" kern="120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3</a:t>
              </a:r>
              <a:r>
                <a:rPr sz="2183" b="1" kern="1200" spc="148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2183" b="1" kern="1200" spc="-12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pers.</a:t>
              </a:r>
              <a:endParaRPr sz="1850">
                <a:latin typeface="Calibri Light"/>
                <a:cs typeface="Calibri Light"/>
              </a:endParaRPr>
            </a:p>
          </p:txBody>
        </p:sp>
        <p:grpSp>
          <p:nvGrpSpPr>
            <p:cNvPr id="13" name="object 23">
              <a:extLst>
                <a:ext uri="{FF2B5EF4-FFF2-40B4-BE49-F238E27FC236}">
                  <a16:creationId xmlns:a16="http://schemas.microsoft.com/office/drawing/2014/main" id="{4D52E339-7E50-BEAC-3848-66BEBDCAE633}"/>
                </a:ext>
              </a:extLst>
            </p:cNvPr>
            <p:cNvGrpSpPr/>
            <p:nvPr/>
          </p:nvGrpSpPr>
          <p:grpSpPr>
            <a:xfrm>
              <a:off x="1671574" y="9036807"/>
              <a:ext cx="562339" cy="561975"/>
              <a:chOff x="1671574" y="9036807"/>
              <a:chExt cx="562339" cy="561975"/>
            </a:xfrm>
          </p:grpSpPr>
          <p:sp>
            <p:nvSpPr>
              <p:cNvPr id="26" name="object 24">
                <a:extLst>
                  <a:ext uri="{FF2B5EF4-FFF2-40B4-BE49-F238E27FC236}">
                    <a16:creationId xmlns:a16="http://schemas.microsoft.com/office/drawing/2014/main" id="{14EBB837-3B69-00A2-E54B-1B4CCC96140D}"/>
                  </a:ext>
                </a:extLst>
              </p:cNvPr>
              <p:cNvSpPr/>
              <p:nvPr/>
            </p:nvSpPr>
            <p:spPr>
              <a:xfrm>
                <a:off x="1671574" y="9036807"/>
                <a:ext cx="561975" cy="561975"/>
              </a:xfrm>
              <a:custGeom>
                <a:avLst/>
                <a:gdLst/>
                <a:ahLst/>
                <a:cxnLst/>
                <a:rect l="l" t="t" r="r" b="b"/>
                <a:pathLst>
                  <a:path w="561975" h="561975">
                    <a:moveTo>
                      <a:pt x="280868" y="0"/>
                    </a:moveTo>
                    <a:lnTo>
                      <a:pt x="235310" y="3676"/>
                    </a:lnTo>
                    <a:lnTo>
                      <a:pt x="192092" y="14318"/>
                    </a:lnTo>
                    <a:lnTo>
                      <a:pt x="151793" y="31349"/>
                    </a:lnTo>
                    <a:lnTo>
                      <a:pt x="114991" y="54191"/>
                    </a:lnTo>
                    <a:lnTo>
                      <a:pt x="82264" y="82264"/>
                    </a:lnTo>
                    <a:lnTo>
                      <a:pt x="54191" y="114991"/>
                    </a:lnTo>
                    <a:lnTo>
                      <a:pt x="31349" y="151793"/>
                    </a:lnTo>
                    <a:lnTo>
                      <a:pt x="14318" y="192092"/>
                    </a:lnTo>
                    <a:lnTo>
                      <a:pt x="3676" y="235310"/>
                    </a:lnTo>
                    <a:lnTo>
                      <a:pt x="0" y="280868"/>
                    </a:lnTo>
                    <a:lnTo>
                      <a:pt x="3676" y="326426"/>
                    </a:lnTo>
                    <a:lnTo>
                      <a:pt x="14318" y="369644"/>
                    </a:lnTo>
                    <a:lnTo>
                      <a:pt x="31349" y="409943"/>
                    </a:lnTo>
                    <a:lnTo>
                      <a:pt x="54191" y="446745"/>
                    </a:lnTo>
                    <a:lnTo>
                      <a:pt x="82264" y="479472"/>
                    </a:lnTo>
                    <a:lnTo>
                      <a:pt x="114991" y="507545"/>
                    </a:lnTo>
                    <a:lnTo>
                      <a:pt x="151793" y="530386"/>
                    </a:lnTo>
                    <a:lnTo>
                      <a:pt x="192092" y="547417"/>
                    </a:lnTo>
                    <a:lnTo>
                      <a:pt x="235310" y="558060"/>
                    </a:lnTo>
                    <a:lnTo>
                      <a:pt x="280868" y="561736"/>
                    </a:lnTo>
                    <a:lnTo>
                      <a:pt x="326426" y="558060"/>
                    </a:lnTo>
                    <a:lnTo>
                      <a:pt x="369644" y="547417"/>
                    </a:lnTo>
                    <a:lnTo>
                      <a:pt x="409943" y="530386"/>
                    </a:lnTo>
                    <a:lnTo>
                      <a:pt x="446745" y="507545"/>
                    </a:lnTo>
                    <a:lnTo>
                      <a:pt x="479472" y="479472"/>
                    </a:lnTo>
                    <a:lnTo>
                      <a:pt x="507545" y="446745"/>
                    </a:lnTo>
                    <a:lnTo>
                      <a:pt x="530386" y="409943"/>
                    </a:lnTo>
                    <a:lnTo>
                      <a:pt x="547418" y="369644"/>
                    </a:lnTo>
                    <a:lnTo>
                      <a:pt x="558060" y="326426"/>
                    </a:lnTo>
                    <a:lnTo>
                      <a:pt x="561736" y="280868"/>
                    </a:lnTo>
                    <a:lnTo>
                      <a:pt x="558060" y="235310"/>
                    </a:lnTo>
                    <a:lnTo>
                      <a:pt x="547418" y="192092"/>
                    </a:lnTo>
                    <a:lnTo>
                      <a:pt x="530386" y="151793"/>
                    </a:lnTo>
                    <a:lnTo>
                      <a:pt x="507545" y="114991"/>
                    </a:lnTo>
                    <a:lnTo>
                      <a:pt x="479472" y="82264"/>
                    </a:lnTo>
                    <a:lnTo>
                      <a:pt x="446745" y="54191"/>
                    </a:lnTo>
                    <a:lnTo>
                      <a:pt x="409943" y="31349"/>
                    </a:lnTo>
                    <a:lnTo>
                      <a:pt x="369644" y="14318"/>
                    </a:lnTo>
                    <a:lnTo>
                      <a:pt x="326426" y="3676"/>
                    </a:lnTo>
                    <a:lnTo>
                      <a:pt x="280868" y="0"/>
                    </a:lnTo>
                    <a:close/>
                  </a:path>
                </a:pathLst>
              </a:custGeom>
              <a:solidFill>
                <a:srgbClr val="C0C0C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5">
                <a:extLst>
                  <a:ext uri="{FF2B5EF4-FFF2-40B4-BE49-F238E27FC236}">
                    <a16:creationId xmlns:a16="http://schemas.microsoft.com/office/drawing/2014/main" id="{90166E5C-4FC8-FF9C-CB4F-5A3EC2B87B21}"/>
                  </a:ext>
                </a:extLst>
              </p:cNvPr>
              <p:cNvSpPr/>
              <p:nvPr/>
            </p:nvSpPr>
            <p:spPr>
              <a:xfrm>
                <a:off x="1671938" y="9036813"/>
                <a:ext cx="561975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61975" h="558800">
                    <a:moveTo>
                      <a:pt x="277990" y="0"/>
                    </a:moveTo>
                    <a:lnTo>
                      <a:pt x="237673" y="3577"/>
                    </a:lnTo>
                    <a:lnTo>
                      <a:pt x="198146" y="12858"/>
                    </a:lnTo>
                    <a:lnTo>
                      <a:pt x="160096" y="27811"/>
                    </a:lnTo>
                    <a:lnTo>
                      <a:pt x="124210" y="48410"/>
                    </a:lnTo>
                    <a:lnTo>
                      <a:pt x="91175" y="74623"/>
                    </a:lnTo>
                    <a:lnTo>
                      <a:pt x="61680" y="106422"/>
                    </a:lnTo>
                    <a:lnTo>
                      <a:pt x="36409" y="143777"/>
                    </a:lnTo>
                    <a:lnTo>
                      <a:pt x="17205" y="184513"/>
                    </a:lnTo>
                    <a:lnTo>
                      <a:pt x="5195" y="226053"/>
                    </a:lnTo>
                    <a:lnTo>
                      <a:pt x="0" y="267769"/>
                    </a:lnTo>
                    <a:lnTo>
                      <a:pt x="1238" y="309031"/>
                    </a:lnTo>
                    <a:lnTo>
                      <a:pt x="8529" y="349211"/>
                    </a:lnTo>
                    <a:lnTo>
                      <a:pt x="21495" y="387680"/>
                    </a:lnTo>
                    <a:lnTo>
                      <a:pt x="39753" y="423810"/>
                    </a:lnTo>
                    <a:lnTo>
                      <a:pt x="62925" y="456971"/>
                    </a:lnTo>
                    <a:lnTo>
                      <a:pt x="90630" y="486535"/>
                    </a:lnTo>
                    <a:lnTo>
                      <a:pt x="122487" y="511874"/>
                    </a:lnTo>
                    <a:lnTo>
                      <a:pt x="158117" y="532357"/>
                    </a:lnTo>
                    <a:lnTo>
                      <a:pt x="197140" y="547358"/>
                    </a:lnTo>
                    <a:lnTo>
                      <a:pt x="239174" y="556246"/>
                    </a:lnTo>
                    <a:lnTo>
                      <a:pt x="283841" y="558393"/>
                    </a:lnTo>
                    <a:lnTo>
                      <a:pt x="277154" y="277524"/>
                    </a:lnTo>
                    <a:lnTo>
                      <a:pt x="561507" y="277524"/>
                    </a:lnTo>
                    <a:lnTo>
                      <a:pt x="561673" y="267769"/>
                    </a:lnTo>
                    <a:lnTo>
                      <a:pt x="561785" y="261147"/>
                    </a:lnTo>
                    <a:lnTo>
                      <a:pt x="556170" y="219385"/>
                    </a:lnTo>
                    <a:lnTo>
                      <a:pt x="543887" y="177828"/>
                    </a:lnTo>
                    <a:lnTo>
                      <a:pt x="524586" y="137090"/>
                    </a:lnTo>
                    <a:lnTo>
                      <a:pt x="497985" y="99929"/>
                    </a:lnTo>
                    <a:lnTo>
                      <a:pt x="467363" y="68676"/>
                    </a:lnTo>
                    <a:lnTo>
                      <a:pt x="433407" y="43302"/>
                    </a:lnTo>
                    <a:lnTo>
                      <a:pt x="396805" y="23776"/>
                    </a:lnTo>
                    <a:lnTo>
                      <a:pt x="358243" y="10070"/>
                    </a:lnTo>
                    <a:lnTo>
                      <a:pt x="318409" y="2154"/>
                    </a:lnTo>
                    <a:lnTo>
                      <a:pt x="277990" y="0"/>
                    </a:lnTo>
                    <a:close/>
                  </a:path>
                  <a:path w="561975" h="558800">
                    <a:moveTo>
                      <a:pt x="561507" y="277524"/>
                    </a:moveTo>
                    <a:lnTo>
                      <a:pt x="277154" y="277524"/>
                    </a:lnTo>
                    <a:lnTo>
                      <a:pt x="283758" y="554913"/>
                    </a:lnTo>
                    <a:lnTo>
                      <a:pt x="283841" y="558393"/>
                    </a:lnTo>
                    <a:lnTo>
                      <a:pt x="328410" y="554913"/>
                    </a:lnTo>
                    <a:lnTo>
                      <a:pt x="370172" y="544882"/>
                    </a:lnTo>
                    <a:lnTo>
                      <a:pt x="408776" y="528914"/>
                    </a:lnTo>
                    <a:lnTo>
                      <a:pt x="443870" y="507623"/>
                    </a:lnTo>
                    <a:lnTo>
                      <a:pt x="475103" y="481625"/>
                    </a:lnTo>
                    <a:lnTo>
                      <a:pt x="502125" y="451532"/>
                    </a:lnTo>
                    <a:lnTo>
                      <a:pt x="524586" y="417958"/>
                    </a:lnTo>
                    <a:lnTo>
                      <a:pt x="542133" y="381519"/>
                    </a:lnTo>
                    <a:lnTo>
                      <a:pt x="554415" y="342828"/>
                    </a:lnTo>
                    <a:lnTo>
                      <a:pt x="561083" y="302499"/>
                    </a:lnTo>
                    <a:lnTo>
                      <a:pt x="561507" y="277524"/>
                    </a:lnTo>
                    <a:close/>
                  </a:path>
                </a:pathLst>
              </a:custGeom>
              <a:solidFill>
                <a:srgbClr val="1D256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6">
                <a:extLst>
                  <a:ext uri="{FF2B5EF4-FFF2-40B4-BE49-F238E27FC236}">
                    <a16:creationId xmlns:a16="http://schemas.microsoft.com/office/drawing/2014/main" id="{C88CE9BD-C538-207A-96C1-9807DF28D510}"/>
                  </a:ext>
                </a:extLst>
              </p:cNvPr>
              <p:cNvSpPr/>
              <p:nvPr/>
            </p:nvSpPr>
            <p:spPr>
              <a:xfrm>
                <a:off x="1671938" y="9036814"/>
                <a:ext cx="561975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561975" h="558800">
                    <a:moveTo>
                      <a:pt x="277154" y="277524"/>
                    </a:moveTo>
                    <a:lnTo>
                      <a:pt x="283841" y="558393"/>
                    </a:lnTo>
                    <a:lnTo>
                      <a:pt x="328410" y="554913"/>
                    </a:lnTo>
                    <a:lnTo>
                      <a:pt x="370172" y="544882"/>
                    </a:lnTo>
                    <a:lnTo>
                      <a:pt x="408776" y="528914"/>
                    </a:lnTo>
                    <a:lnTo>
                      <a:pt x="443870" y="507623"/>
                    </a:lnTo>
                    <a:lnTo>
                      <a:pt x="475103" y="481625"/>
                    </a:lnTo>
                    <a:lnTo>
                      <a:pt x="502125" y="451532"/>
                    </a:lnTo>
                    <a:lnTo>
                      <a:pt x="524586" y="417958"/>
                    </a:lnTo>
                    <a:lnTo>
                      <a:pt x="542133" y="381519"/>
                    </a:lnTo>
                    <a:lnTo>
                      <a:pt x="554415" y="342828"/>
                    </a:lnTo>
                    <a:lnTo>
                      <a:pt x="561083" y="302499"/>
                    </a:lnTo>
                    <a:lnTo>
                      <a:pt x="561785" y="261147"/>
                    </a:lnTo>
                    <a:lnTo>
                      <a:pt x="556170" y="219385"/>
                    </a:lnTo>
                    <a:lnTo>
                      <a:pt x="543887" y="177828"/>
                    </a:lnTo>
                    <a:lnTo>
                      <a:pt x="524586" y="137090"/>
                    </a:lnTo>
                    <a:lnTo>
                      <a:pt x="497985" y="99929"/>
                    </a:lnTo>
                    <a:lnTo>
                      <a:pt x="467363" y="68676"/>
                    </a:lnTo>
                    <a:lnTo>
                      <a:pt x="433407" y="43302"/>
                    </a:lnTo>
                    <a:lnTo>
                      <a:pt x="396805" y="23776"/>
                    </a:lnTo>
                    <a:lnTo>
                      <a:pt x="358243" y="10070"/>
                    </a:lnTo>
                    <a:lnTo>
                      <a:pt x="318409" y="2154"/>
                    </a:lnTo>
                    <a:lnTo>
                      <a:pt x="277990" y="0"/>
                    </a:lnTo>
                    <a:lnTo>
                      <a:pt x="237673" y="3577"/>
                    </a:lnTo>
                    <a:lnTo>
                      <a:pt x="198146" y="12858"/>
                    </a:lnTo>
                    <a:lnTo>
                      <a:pt x="160096" y="27811"/>
                    </a:lnTo>
                    <a:lnTo>
                      <a:pt x="124210" y="48410"/>
                    </a:lnTo>
                    <a:lnTo>
                      <a:pt x="91175" y="74623"/>
                    </a:lnTo>
                    <a:lnTo>
                      <a:pt x="61680" y="106422"/>
                    </a:lnTo>
                    <a:lnTo>
                      <a:pt x="36409" y="143777"/>
                    </a:lnTo>
                    <a:lnTo>
                      <a:pt x="17205" y="184513"/>
                    </a:lnTo>
                    <a:lnTo>
                      <a:pt x="5195" y="226053"/>
                    </a:lnTo>
                    <a:lnTo>
                      <a:pt x="0" y="267769"/>
                    </a:lnTo>
                    <a:lnTo>
                      <a:pt x="1238" y="309031"/>
                    </a:lnTo>
                    <a:lnTo>
                      <a:pt x="8529" y="349211"/>
                    </a:lnTo>
                    <a:lnTo>
                      <a:pt x="21495" y="387680"/>
                    </a:lnTo>
                    <a:lnTo>
                      <a:pt x="39753" y="423810"/>
                    </a:lnTo>
                    <a:lnTo>
                      <a:pt x="62925" y="456971"/>
                    </a:lnTo>
                    <a:lnTo>
                      <a:pt x="90630" y="486535"/>
                    </a:lnTo>
                    <a:lnTo>
                      <a:pt x="122487" y="511874"/>
                    </a:lnTo>
                    <a:lnTo>
                      <a:pt x="158117" y="532357"/>
                    </a:lnTo>
                    <a:lnTo>
                      <a:pt x="197140" y="547358"/>
                    </a:lnTo>
                    <a:lnTo>
                      <a:pt x="239174" y="556246"/>
                    </a:lnTo>
                    <a:lnTo>
                      <a:pt x="283841" y="558393"/>
                    </a:lnTo>
                    <a:lnTo>
                      <a:pt x="277154" y="277524"/>
                    </a:lnTo>
                    <a:close/>
                  </a:path>
                </a:pathLst>
              </a:custGeom>
              <a:ln w="3175">
                <a:solidFill>
                  <a:srgbClr val="1D256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7">
                <a:extLst>
                  <a:ext uri="{FF2B5EF4-FFF2-40B4-BE49-F238E27FC236}">
                    <a16:creationId xmlns:a16="http://schemas.microsoft.com/office/drawing/2014/main" id="{45654DDD-EBED-B879-66AA-1C7321351F5F}"/>
                  </a:ext>
                </a:extLst>
              </p:cNvPr>
              <p:cNvSpPr/>
              <p:nvPr/>
            </p:nvSpPr>
            <p:spPr>
              <a:xfrm>
                <a:off x="1785259" y="9150492"/>
                <a:ext cx="334645" cy="334645"/>
              </a:xfrm>
              <a:custGeom>
                <a:avLst/>
                <a:gdLst/>
                <a:ahLst/>
                <a:cxnLst/>
                <a:rect l="l" t="t" r="r" b="b"/>
                <a:pathLst>
                  <a:path w="334644" h="334645">
                    <a:moveTo>
                      <a:pt x="167183" y="0"/>
                    </a:moveTo>
                    <a:lnTo>
                      <a:pt x="122739" y="5971"/>
                    </a:lnTo>
                    <a:lnTo>
                      <a:pt x="82802" y="22825"/>
                    </a:lnTo>
                    <a:lnTo>
                      <a:pt x="48966" y="48966"/>
                    </a:lnTo>
                    <a:lnTo>
                      <a:pt x="22825" y="82802"/>
                    </a:lnTo>
                    <a:lnTo>
                      <a:pt x="5971" y="122739"/>
                    </a:lnTo>
                    <a:lnTo>
                      <a:pt x="0" y="167183"/>
                    </a:lnTo>
                    <a:lnTo>
                      <a:pt x="5971" y="211627"/>
                    </a:lnTo>
                    <a:lnTo>
                      <a:pt x="22825" y="251564"/>
                    </a:lnTo>
                    <a:lnTo>
                      <a:pt x="48966" y="285400"/>
                    </a:lnTo>
                    <a:lnTo>
                      <a:pt x="82802" y="311541"/>
                    </a:lnTo>
                    <a:lnTo>
                      <a:pt x="122739" y="328395"/>
                    </a:lnTo>
                    <a:lnTo>
                      <a:pt x="167183" y="334367"/>
                    </a:lnTo>
                    <a:lnTo>
                      <a:pt x="211627" y="328395"/>
                    </a:lnTo>
                    <a:lnTo>
                      <a:pt x="251564" y="311541"/>
                    </a:lnTo>
                    <a:lnTo>
                      <a:pt x="285400" y="285400"/>
                    </a:lnTo>
                    <a:lnTo>
                      <a:pt x="311541" y="251564"/>
                    </a:lnTo>
                    <a:lnTo>
                      <a:pt x="328395" y="211627"/>
                    </a:lnTo>
                    <a:lnTo>
                      <a:pt x="334367" y="167183"/>
                    </a:lnTo>
                    <a:lnTo>
                      <a:pt x="328395" y="122739"/>
                    </a:lnTo>
                    <a:lnTo>
                      <a:pt x="311541" y="82802"/>
                    </a:lnTo>
                    <a:lnTo>
                      <a:pt x="285400" y="48966"/>
                    </a:lnTo>
                    <a:lnTo>
                      <a:pt x="251564" y="22825"/>
                    </a:lnTo>
                    <a:lnTo>
                      <a:pt x="211627" y="5971"/>
                    </a:lnTo>
                    <a:lnTo>
                      <a:pt x="1671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" name="object 28">
              <a:extLst>
                <a:ext uri="{FF2B5EF4-FFF2-40B4-BE49-F238E27FC236}">
                  <a16:creationId xmlns:a16="http://schemas.microsoft.com/office/drawing/2014/main" id="{DFB37616-487C-687A-1645-EE608EB82339}"/>
                </a:ext>
              </a:extLst>
            </p:cNvPr>
            <p:cNvSpPr txBox="1"/>
            <p:nvPr/>
          </p:nvSpPr>
          <p:spPr>
            <a:xfrm>
              <a:off x="1528464" y="8513334"/>
              <a:ext cx="853440" cy="526415"/>
            </a:xfrm>
            <a:prstGeom prst="rect">
              <a:avLst/>
            </a:prstGeom>
          </p:spPr>
          <p:txBody>
            <a:bodyPr vert="horz" wrap="square" lIns="0" tIns="32384" rIns="0" bIns="0" rtlCol="0">
              <a:spAutoFit/>
            </a:bodyPr>
            <a:lstStyle/>
            <a:p>
              <a:pPr marR="5245" algn="ctr" defTabSz="1078992">
                <a:spcBef>
                  <a:spcPts val="300"/>
                </a:spcBef>
              </a:pPr>
              <a:r>
                <a:rPr sz="1298" b="1" kern="1200" spc="47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Résultat</a:t>
              </a:r>
              <a:endParaRPr sz="1298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endParaRPr>
            </a:p>
            <a:p>
              <a:pPr algn="ctr" defTabSz="1078992">
                <a:spcBef>
                  <a:spcPts val="295"/>
                </a:spcBef>
              </a:pPr>
              <a:r>
                <a:rPr sz="2183" kern="120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58</a:t>
              </a:r>
              <a:r>
                <a:rPr sz="2183" kern="1200" spc="6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2183" kern="120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278</a:t>
              </a:r>
              <a:r>
                <a:rPr sz="2183" kern="1200" spc="6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2183" kern="1200" spc="-59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€</a:t>
              </a:r>
              <a:endParaRPr sz="1850">
                <a:latin typeface="Calibri Light"/>
                <a:cs typeface="Calibri Light"/>
              </a:endParaRPr>
            </a:p>
          </p:txBody>
        </p:sp>
        <p:sp>
          <p:nvSpPr>
            <p:cNvPr id="15" name="object 29">
              <a:extLst>
                <a:ext uri="{FF2B5EF4-FFF2-40B4-BE49-F238E27FC236}">
                  <a16:creationId xmlns:a16="http://schemas.microsoft.com/office/drawing/2014/main" id="{49DF0D7C-63A8-1A5A-0370-8CA3C72E1B44}"/>
                </a:ext>
              </a:extLst>
            </p:cNvPr>
            <p:cNvSpPr/>
            <p:nvPr/>
          </p:nvSpPr>
          <p:spPr>
            <a:xfrm>
              <a:off x="1668224" y="9675455"/>
              <a:ext cx="568960" cy="127635"/>
            </a:xfrm>
            <a:custGeom>
              <a:avLst/>
              <a:gdLst/>
              <a:ahLst/>
              <a:cxnLst/>
              <a:rect l="l" t="t" r="r" b="b"/>
              <a:pathLst>
                <a:path w="568960" h="127634">
                  <a:moveTo>
                    <a:pt x="541674" y="0"/>
                  </a:moveTo>
                  <a:lnTo>
                    <a:pt x="26749" y="0"/>
                  </a:lnTo>
                  <a:lnTo>
                    <a:pt x="16927" y="2298"/>
                  </a:lnTo>
                  <a:lnTo>
                    <a:pt x="8359" y="8359"/>
                  </a:lnTo>
                  <a:lnTo>
                    <a:pt x="2298" y="16927"/>
                  </a:lnTo>
                  <a:lnTo>
                    <a:pt x="0" y="26749"/>
                  </a:lnTo>
                  <a:lnTo>
                    <a:pt x="0" y="100310"/>
                  </a:lnTo>
                  <a:lnTo>
                    <a:pt x="2298" y="110132"/>
                  </a:lnTo>
                  <a:lnTo>
                    <a:pt x="8359" y="118700"/>
                  </a:lnTo>
                  <a:lnTo>
                    <a:pt x="16927" y="124760"/>
                  </a:lnTo>
                  <a:lnTo>
                    <a:pt x="26749" y="127059"/>
                  </a:lnTo>
                  <a:lnTo>
                    <a:pt x="541674" y="127059"/>
                  </a:lnTo>
                  <a:lnTo>
                    <a:pt x="551496" y="124760"/>
                  </a:lnTo>
                  <a:lnTo>
                    <a:pt x="560065" y="118700"/>
                  </a:lnTo>
                  <a:lnTo>
                    <a:pt x="566125" y="110132"/>
                  </a:lnTo>
                  <a:lnTo>
                    <a:pt x="568424" y="100310"/>
                  </a:lnTo>
                  <a:lnTo>
                    <a:pt x="568424" y="26749"/>
                  </a:lnTo>
                  <a:lnTo>
                    <a:pt x="566125" y="16927"/>
                  </a:lnTo>
                  <a:lnTo>
                    <a:pt x="560065" y="8359"/>
                  </a:lnTo>
                  <a:lnTo>
                    <a:pt x="551496" y="2298"/>
                  </a:lnTo>
                  <a:lnTo>
                    <a:pt x="54167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0">
              <a:extLst>
                <a:ext uri="{FF2B5EF4-FFF2-40B4-BE49-F238E27FC236}">
                  <a16:creationId xmlns:a16="http://schemas.microsoft.com/office/drawing/2014/main" id="{AEEE2BC6-F4E9-93C3-F128-EBBC0B2F31EC}"/>
                </a:ext>
              </a:extLst>
            </p:cNvPr>
            <p:cNvSpPr txBox="1"/>
            <p:nvPr/>
          </p:nvSpPr>
          <p:spPr>
            <a:xfrm>
              <a:off x="1655524" y="9669443"/>
              <a:ext cx="596265" cy="13017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4986" defTabSz="1078992">
                <a:spcBef>
                  <a:spcPts val="159"/>
                </a:spcBef>
              </a:pPr>
              <a:r>
                <a:rPr sz="767" b="1" kern="1200" spc="59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21</a:t>
              </a:r>
              <a:r>
                <a:rPr sz="767" b="1" kern="1200" spc="-71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767" b="1" kern="1200" spc="65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,16</a:t>
              </a:r>
              <a:r>
                <a:rPr sz="767" b="1" kern="1200" spc="-71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767" b="1" kern="120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%</a:t>
              </a:r>
              <a:r>
                <a:rPr sz="767" b="1" kern="1200" spc="189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767" b="1" kern="120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du</a:t>
              </a:r>
              <a:r>
                <a:rPr sz="767" b="1" kern="1200" spc="23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767" b="1" kern="1200" spc="-3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CA</a:t>
              </a:r>
              <a:endParaRPr sz="650">
                <a:latin typeface="Calibri Light"/>
                <a:cs typeface="Calibri Light"/>
              </a:endParaRPr>
            </a:p>
          </p:txBody>
        </p:sp>
        <p:grpSp>
          <p:nvGrpSpPr>
            <p:cNvPr id="17" name="object 31">
              <a:extLst>
                <a:ext uri="{FF2B5EF4-FFF2-40B4-BE49-F238E27FC236}">
                  <a16:creationId xmlns:a16="http://schemas.microsoft.com/office/drawing/2014/main" id="{042486C6-D52A-16EF-4509-DAF6BFAFF964}"/>
                </a:ext>
              </a:extLst>
            </p:cNvPr>
            <p:cNvGrpSpPr/>
            <p:nvPr/>
          </p:nvGrpSpPr>
          <p:grpSpPr>
            <a:xfrm>
              <a:off x="2597765" y="8418234"/>
              <a:ext cx="1150620" cy="1779270"/>
              <a:chOff x="2597765" y="8418234"/>
              <a:chExt cx="1150620" cy="1779270"/>
            </a:xfrm>
          </p:grpSpPr>
          <p:sp>
            <p:nvSpPr>
              <p:cNvPr id="23" name="object 32">
                <a:extLst>
                  <a:ext uri="{FF2B5EF4-FFF2-40B4-BE49-F238E27FC236}">
                    <a16:creationId xmlns:a16="http://schemas.microsoft.com/office/drawing/2014/main" id="{02A687B3-9D37-18AD-89F1-8F6D3B0D2D79}"/>
                  </a:ext>
                </a:extLst>
              </p:cNvPr>
              <p:cNvSpPr/>
              <p:nvPr/>
            </p:nvSpPr>
            <p:spPr>
              <a:xfrm>
                <a:off x="2597765" y="8418234"/>
                <a:ext cx="1150620" cy="1779270"/>
              </a:xfrm>
              <a:custGeom>
                <a:avLst/>
                <a:gdLst/>
                <a:ahLst/>
                <a:cxnLst/>
                <a:rect l="l" t="t" r="r" b="b"/>
                <a:pathLst>
                  <a:path w="1150620" h="1779270">
                    <a:moveTo>
                      <a:pt x="1150223" y="0"/>
                    </a:moveTo>
                    <a:lnTo>
                      <a:pt x="0" y="0"/>
                    </a:lnTo>
                    <a:lnTo>
                      <a:pt x="0" y="1778833"/>
                    </a:lnTo>
                    <a:lnTo>
                      <a:pt x="1150223" y="1778833"/>
                    </a:lnTo>
                    <a:lnTo>
                      <a:pt x="1150223" y="0"/>
                    </a:lnTo>
                    <a:close/>
                  </a:path>
                </a:pathLst>
              </a:custGeom>
              <a:solidFill>
                <a:srgbClr val="1D256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33">
                <a:extLst>
                  <a:ext uri="{FF2B5EF4-FFF2-40B4-BE49-F238E27FC236}">
                    <a16:creationId xmlns:a16="http://schemas.microsoft.com/office/drawing/2014/main" id="{E3434272-28E1-3CA5-3476-F08C0958515C}"/>
                  </a:ext>
                </a:extLst>
              </p:cNvPr>
              <p:cNvSpPr/>
              <p:nvPr/>
            </p:nvSpPr>
            <p:spPr>
              <a:xfrm>
                <a:off x="2975606" y="8869624"/>
                <a:ext cx="374650" cy="38163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381634">
                    <a:moveTo>
                      <a:pt x="187245" y="0"/>
                    </a:moveTo>
                    <a:lnTo>
                      <a:pt x="137468" y="6808"/>
                    </a:lnTo>
                    <a:lnTo>
                      <a:pt x="92739" y="26021"/>
                    </a:lnTo>
                    <a:lnTo>
                      <a:pt x="54842" y="55822"/>
                    </a:lnTo>
                    <a:lnTo>
                      <a:pt x="25564" y="94395"/>
                    </a:lnTo>
                    <a:lnTo>
                      <a:pt x="6688" y="139923"/>
                    </a:lnTo>
                    <a:lnTo>
                      <a:pt x="0" y="190589"/>
                    </a:lnTo>
                    <a:lnTo>
                      <a:pt x="6688" y="241255"/>
                    </a:lnTo>
                    <a:lnTo>
                      <a:pt x="25564" y="286783"/>
                    </a:lnTo>
                    <a:lnTo>
                      <a:pt x="54842" y="325356"/>
                    </a:lnTo>
                    <a:lnTo>
                      <a:pt x="92739" y="355157"/>
                    </a:lnTo>
                    <a:lnTo>
                      <a:pt x="137468" y="374370"/>
                    </a:lnTo>
                    <a:lnTo>
                      <a:pt x="187245" y="381178"/>
                    </a:lnTo>
                    <a:lnTo>
                      <a:pt x="237022" y="374370"/>
                    </a:lnTo>
                    <a:lnTo>
                      <a:pt x="281752" y="355157"/>
                    </a:lnTo>
                    <a:lnTo>
                      <a:pt x="319648" y="325356"/>
                    </a:lnTo>
                    <a:lnTo>
                      <a:pt x="348926" y="286783"/>
                    </a:lnTo>
                    <a:lnTo>
                      <a:pt x="367802" y="241255"/>
                    </a:lnTo>
                    <a:lnTo>
                      <a:pt x="374491" y="190589"/>
                    </a:lnTo>
                    <a:lnTo>
                      <a:pt x="367802" y="139923"/>
                    </a:lnTo>
                    <a:lnTo>
                      <a:pt x="348926" y="94395"/>
                    </a:lnTo>
                    <a:lnTo>
                      <a:pt x="319648" y="55822"/>
                    </a:lnTo>
                    <a:lnTo>
                      <a:pt x="281752" y="26021"/>
                    </a:lnTo>
                    <a:lnTo>
                      <a:pt x="237022" y="6808"/>
                    </a:lnTo>
                    <a:lnTo>
                      <a:pt x="18724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34">
                <a:extLst>
                  <a:ext uri="{FF2B5EF4-FFF2-40B4-BE49-F238E27FC236}">
                    <a16:creationId xmlns:a16="http://schemas.microsoft.com/office/drawing/2014/main" id="{5B928408-A634-31B3-004B-C04B91B0FF9F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69889" y="8957791"/>
                <a:ext cx="188461" cy="201671"/>
              </a:xfrm>
              <a:prstGeom prst="rect">
                <a:avLst/>
              </a:prstGeom>
            </p:spPr>
          </p:pic>
        </p:grpSp>
        <p:sp>
          <p:nvSpPr>
            <p:cNvPr id="18" name="object 35">
              <a:extLst>
                <a:ext uri="{FF2B5EF4-FFF2-40B4-BE49-F238E27FC236}">
                  <a16:creationId xmlns:a16="http://schemas.microsoft.com/office/drawing/2014/main" id="{966B938B-AB55-6A8D-C400-5F2C46920B7A}"/>
                </a:ext>
              </a:extLst>
            </p:cNvPr>
            <p:cNvSpPr txBox="1"/>
            <p:nvPr/>
          </p:nvSpPr>
          <p:spPr>
            <a:xfrm>
              <a:off x="2597765" y="8418234"/>
              <a:ext cx="1150620" cy="15481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1078992"/>
              <a:endParaRPr sz="1298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endParaRPr>
            </a:p>
            <a:p>
              <a:pPr defTabSz="1078992"/>
              <a:endParaRPr sz="1298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endParaRPr>
            </a:p>
            <a:p>
              <a:pPr defTabSz="1078992"/>
              <a:endParaRPr sz="1298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endParaRPr>
            </a:p>
            <a:p>
              <a:pPr defTabSz="1078992"/>
              <a:endParaRPr sz="1298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endParaRPr>
            </a:p>
            <a:p>
              <a:pPr defTabSz="1078992"/>
              <a:endParaRPr sz="1298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endParaRPr>
            </a:p>
            <a:p>
              <a:pPr defTabSz="1078992">
                <a:spcBef>
                  <a:spcPts val="1114"/>
                </a:spcBef>
              </a:pPr>
              <a:endParaRPr sz="1298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endParaRPr>
            </a:p>
            <a:p>
              <a:pPr marL="2248" algn="ctr" defTabSz="1078992"/>
              <a:r>
                <a:rPr sz="1298" b="1" kern="1200" spc="41" dirty="0" err="1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Trésorerie</a:t>
              </a:r>
              <a:endParaRPr sz="1298" kern="1200" dirty="0">
                <a:solidFill>
                  <a:schemeClr val="bg1"/>
                </a:solidFill>
                <a:latin typeface="Calibri Light"/>
                <a:ea typeface="+mn-ea"/>
                <a:cs typeface="Calibri Light"/>
              </a:endParaRPr>
            </a:p>
            <a:p>
              <a:pPr marR="749" algn="ctr" defTabSz="1078992">
                <a:spcBef>
                  <a:spcPts val="289"/>
                </a:spcBef>
              </a:pPr>
              <a:r>
                <a:rPr sz="2183" b="1" kern="1200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50</a:t>
              </a:r>
              <a:r>
                <a:rPr sz="2183" b="1" kern="1200" spc="260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2183" b="1" kern="1200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708</a:t>
              </a:r>
              <a:r>
                <a:rPr sz="2183" b="1" kern="1200" spc="266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2183" b="1" kern="1200" spc="-59" dirty="0">
                  <a:solidFill>
                    <a:schemeClr val="bg1"/>
                  </a:solidFill>
                  <a:latin typeface="Calibri Light"/>
                  <a:ea typeface="+mn-ea"/>
                  <a:cs typeface="Calibri Light"/>
                </a:rPr>
                <a:t>€</a:t>
              </a:r>
              <a:endParaRPr sz="1850" dirty="0">
                <a:solidFill>
                  <a:schemeClr val="bg1"/>
                </a:solidFill>
                <a:latin typeface="Calibri Light"/>
                <a:cs typeface="Calibri Light"/>
              </a:endParaRPr>
            </a:p>
          </p:txBody>
        </p:sp>
        <p:grpSp>
          <p:nvGrpSpPr>
            <p:cNvPr id="19" name="object 36">
              <a:extLst>
                <a:ext uri="{FF2B5EF4-FFF2-40B4-BE49-F238E27FC236}">
                  <a16:creationId xmlns:a16="http://schemas.microsoft.com/office/drawing/2014/main" id="{1BA7C181-755F-2E68-320E-1257543DD9F2}"/>
                </a:ext>
              </a:extLst>
            </p:cNvPr>
            <p:cNvGrpSpPr/>
            <p:nvPr/>
          </p:nvGrpSpPr>
          <p:grpSpPr>
            <a:xfrm>
              <a:off x="4400010" y="9003370"/>
              <a:ext cx="568960" cy="568960"/>
              <a:chOff x="4400010" y="9003370"/>
              <a:chExt cx="568960" cy="568960"/>
            </a:xfrm>
          </p:grpSpPr>
          <p:sp>
            <p:nvSpPr>
              <p:cNvPr id="21" name="object 37">
                <a:extLst>
                  <a:ext uri="{FF2B5EF4-FFF2-40B4-BE49-F238E27FC236}">
                    <a16:creationId xmlns:a16="http://schemas.microsoft.com/office/drawing/2014/main" id="{134F39BF-E8D0-2045-2083-590890DCD59F}"/>
                  </a:ext>
                </a:extLst>
              </p:cNvPr>
              <p:cNvSpPr/>
              <p:nvPr/>
            </p:nvSpPr>
            <p:spPr>
              <a:xfrm>
                <a:off x="4400010" y="9003370"/>
                <a:ext cx="568960" cy="568960"/>
              </a:xfrm>
              <a:custGeom>
                <a:avLst/>
                <a:gdLst/>
                <a:ahLst/>
                <a:cxnLst/>
                <a:rect l="l" t="t" r="r" b="b"/>
                <a:pathLst>
                  <a:path w="568960" h="568959">
                    <a:moveTo>
                      <a:pt x="284212" y="0"/>
                    </a:moveTo>
                    <a:lnTo>
                      <a:pt x="238111" y="3719"/>
                    </a:lnTo>
                    <a:lnTo>
                      <a:pt x="194379" y="14489"/>
                    </a:lnTo>
                    <a:lnTo>
                      <a:pt x="153600" y="31723"/>
                    </a:lnTo>
                    <a:lnTo>
                      <a:pt x="116360" y="54836"/>
                    </a:lnTo>
                    <a:lnTo>
                      <a:pt x="83243" y="83243"/>
                    </a:lnTo>
                    <a:lnTo>
                      <a:pt x="54836" y="116360"/>
                    </a:lnTo>
                    <a:lnTo>
                      <a:pt x="31723" y="153600"/>
                    </a:lnTo>
                    <a:lnTo>
                      <a:pt x="14489" y="194379"/>
                    </a:lnTo>
                    <a:lnTo>
                      <a:pt x="3719" y="238111"/>
                    </a:lnTo>
                    <a:lnTo>
                      <a:pt x="0" y="284212"/>
                    </a:lnTo>
                    <a:lnTo>
                      <a:pt x="3719" y="330312"/>
                    </a:lnTo>
                    <a:lnTo>
                      <a:pt x="14489" y="374045"/>
                    </a:lnTo>
                    <a:lnTo>
                      <a:pt x="31723" y="414823"/>
                    </a:lnTo>
                    <a:lnTo>
                      <a:pt x="54836" y="452064"/>
                    </a:lnTo>
                    <a:lnTo>
                      <a:pt x="83243" y="485180"/>
                    </a:lnTo>
                    <a:lnTo>
                      <a:pt x="116360" y="513587"/>
                    </a:lnTo>
                    <a:lnTo>
                      <a:pt x="153600" y="536700"/>
                    </a:lnTo>
                    <a:lnTo>
                      <a:pt x="194379" y="553934"/>
                    </a:lnTo>
                    <a:lnTo>
                      <a:pt x="238111" y="564704"/>
                    </a:lnTo>
                    <a:lnTo>
                      <a:pt x="284212" y="568424"/>
                    </a:lnTo>
                    <a:lnTo>
                      <a:pt x="330312" y="564704"/>
                    </a:lnTo>
                    <a:lnTo>
                      <a:pt x="374045" y="553934"/>
                    </a:lnTo>
                    <a:lnTo>
                      <a:pt x="414823" y="536700"/>
                    </a:lnTo>
                    <a:lnTo>
                      <a:pt x="452064" y="513587"/>
                    </a:lnTo>
                    <a:lnTo>
                      <a:pt x="485180" y="485180"/>
                    </a:lnTo>
                    <a:lnTo>
                      <a:pt x="513587" y="452064"/>
                    </a:lnTo>
                    <a:lnTo>
                      <a:pt x="536700" y="414823"/>
                    </a:lnTo>
                    <a:lnTo>
                      <a:pt x="553934" y="374045"/>
                    </a:lnTo>
                    <a:lnTo>
                      <a:pt x="564704" y="330312"/>
                    </a:lnTo>
                    <a:lnTo>
                      <a:pt x="568424" y="284212"/>
                    </a:lnTo>
                    <a:lnTo>
                      <a:pt x="564704" y="238111"/>
                    </a:lnTo>
                    <a:lnTo>
                      <a:pt x="553934" y="194379"/>
                    </a:lnTo>
                    <a:lnTo>
                      <a:pt x="536700" y="153600"/>
                    </a:lnTo>
                    <a:lnTo>
                      <a:pt x="513587" y="116360"/>
                    </a:lnTo>
                    <a:lnTo>
                      <a:pt x="485180" y="83243"/>
                    </a:lnTo>
                    <a:lnTo>
                      <a:pt x="452064" y="54836"/>
                    </a:lnTo>
                    <a:lnTo>
                      <a:pt x="414823" y="31723"/>
                    </a:lnTo>
                    <a:lnTo>
                      <a:pt x="374045" y="14489"/>
                    </a:lnTo>
                    <a:lnTo>
                      <a:pt x="330312" y="3719"/>
                    </a:lnTo>
                    <a:lnTo>
                      <a:pt x="284212" y="0"/>
                    </a:lnTo>
                    <a:close/>
                  </a:path>
                </a:pathLst>
              </a:custGeom>
              <a:solidFill>
                <a:srgbClr val="1D256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38">
                <a:extLst>
                  <a:ext uri="{FF2B5EF4-FFF2-40B4-BE49-F238E27FC236}">
                    <a16:creationId xmlns:a16="http://schemas.microsoft.com/office/drawing/2014/main" id="{28BBF570-FECF-EF48-1D3F-3B5A3804F014}"/>
                  </a:ext>
                </a:extLst>
              </p:cNvPr>
              <p:cNvSpPr/>
              <p:nvPr/>
            </p:nvSpPr>
            <p:spPr>
              <a:xfrm>
                <a:off x="4503674" y="9101238"/>
                <a:ext cx="365125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365125" h="370840">
                    <a:moveTo>
                      <a:pt x="112649" y="277063"/>
                    </a:moveTo>
                    <a:lnTo>
                      <a:pt x="84213" y="255193"/>
                    </a:lnTo>
                    <a:lnTo>
                      <a:pt x="72542" y="258838"/>
                    </a:lnTo>
                    <a:lnTo>
                      <a:pt x="68173" y="262483"/>
                    </a:lnTo>
                    <a:lnTo>
                      <a:pt x="65252" y="265760"/>
                    </a:lnTo>
                    <a:lnTo>
                      <a:pt x="61607" y="272326"/>
                    </a:lnTo>
                    <a:lnTo>
                      <a:pt x="60515" y="279615"/>
                    </a:lnTo>
                    <a:lnTo>
                      <a:pt x="61607" y="286181"/>
                    </a:lnTo>
                    <a:lnTo>
                      <a:pt x="89319" y="304038"/>
                    </a:lnTo>
                    <a:lnTo>
                      <a:pt x="92595" y="303682"/>
                    </a:lnTo>
                    <a:lnTo>
                      <a:pt x="98425" y="301853"/>
                    </a:lnTo>
                    <a:lnTo>
                      <a:pt x="106083" y="296748"/>
                    </a:lnTo>
                    <a:lnTo>
                      <a:pt x="111925" y="286181"/>
                    </a:lnTo>
                    <a:lnTo>
                      <a:pt x="112649" y="277063"/>
                    </a:lnTo>
                    <a:close/>
                  </a:path>
                  <a:path w="365125" h="370840">
                    <a:moveTo>
                      <a:pt x="114109" y="197954"/>
                    </a:moveTo>
                    <a:lnTo>
                      <a:pt x="80568" y="170611"/>
                    </a:lnTo>
                    <a:lnTo>
                      <a:pt x="70726" y="174625"/>
                    </a:lnTo>
                    <a:lnTo>
                      <a:pt x="66713" y="178638"/>
                    </a:lnTo>
                    <a:lnTo>
                      <a:pt x="63792" y="182638"/>
                    </a:lnTo>
                    <a:lnTo>
                      <a:pt x="61252" y="191389"/>
                    </a:lnTo>
                    <a:lnTo>
                      <a:pt x="61252" y="200507"/>
                    </a:lnTo>
                    <a:lnTo>
                      <a:pt x="64160" y="209257"/>
                    </a:lnTo>
                    <a:lnTo>
                      <a:pt x="69265" y="216547"/>
                    </a:lnTo>
                    <a:lnTo>
                      <a:pt x="75463" y="222021"/>
                    </a:lnTo>
                    <a:lnTo>
                      <a:pt x="83121" y="224574"/>
                    </a:lnTo>
                    <a:lnTo>
                      <a:pt x="91135" y="223469"/>
                    </a:lnTo>
                    <a:lnTo>
                      <a:pt x="95516" y="221284"/>
                    </a:lnTo>
                    <a:lnTo>
                      <a:pt x="102082" y="216547"/>
                    </a:lnTo>
                    <a:lnTo>
                      <a:pt x="111188" y="207429"/>
                    </a:lnTo>
                    <a:lnTo>
                      <a:pt x="114109" y="197954"/>
                    </a:lnTo>
                    <a:close/>
                  </a:path>
                  <a:path w="365125" h="370840">
                    <a:moveTo>
                      <a:pt x="203428" y="273050"/>
                    </a:moveTo>
                    <a:lnTo>
                      <a:pt x="174625" y="255917"/>
                    </a:lnTo>
                    <a:lnTo>
                      <a:pt x="165506" y="258470"/>
                    </a:lnTo>
                    <a:lnTo>
                      <a:pt x="161505" y="261759"/>
                    </a:lnTo>
                    <a:lnTo>
                      <a:pt x="160401" y="263944"/>
                    </a:lnTo>
                    <a:lnTo>
                      <a:pt x="159308" y="268312"/>
                    </a:lnTo>
                    <a:lnTo>
                      <a:pt x="158584" y="280708"/>
                    </a:lnTo>
                    <a:lnTo>
                      <a:pt x="159308" y="286905"/>
                    </a:lnTo>
                    <a:lnTo>
                      <a:pt x="159677" y="290918"/>
                    </a:lnTo>
                    <a:lnTo>
                      <a:pt x="162229" y="296392"/>
                    </a:lnTo>
                    <a:lnTo>
                      <a:pt x="167335" y="299669"/>
                    </a:lnTo>
                    <a:lnTo>
                      <a:pt x="176085" y="300761"/>
                    </a:lnTo>
                    <a:lnTo>
                      <a:pt x="189204" y="300761"/>
                    </a:lnTo>
                    <a:lnTo>
                      <a:pt x="197954" y="299669"/>
                    </a:lnTo>
                    <a:lnTo>
                      <a:pt x="202336" y="295287"/>
                    </a:lnTo>
                    <a:lnTo>
                      <a:pt x="203428" y="286550"/>
                    </a:lnTo>
                    <a:lnTo>
                      <a:pt x="203428" y="273050"/>
                    </a:lnTo>
                    <a:close/>
                  </a:path>
                  <a:path w="365125" h="370840">
                    <a:moveTo>
                      <a:pt x="205613" y="195033"/>
                    </a:moveTo>
                    <a:lnTo>
                      <a:pt x="182283" y="170256"/>
                    </a:lnTo>
                    <a:lnTo>
                      <a:pt x="177546" y="170611"/>
                    </a:lnTo>
                    <a:lnTo>
                      <a:pt x="167703" y="175717"/>
                    </a:lnTo>
                    <a:lnTo>
                      <a:pt x="164045" y="178638"/>
                    </a:lnTo>
                    <a:lnTo>
                      <a:pt x="161137" y="183007"/>
                    </a:lnTo>
                    <a:lnTo>
                      <a:pt x="158216" y="191757"/>
                    </a:lnTo>
                    <a:lnTo>
                      <a:pt x="158584" y="200875"/>
                    </a:lnTo>
                    <a:lnTo>
                      <a:pt x="161505" y="209626"/>
                    </a:lnTo>
                    <a:lnTo>
                      <a:pt x="166598" y="216916"/>
                    </a:lnTo>
                    <a:lnTo>
                      <a:pt x="173164" y="222021"/>
                    </a:lnTo>
                    <a:lnTo>
                      <a:pt x="180822" y="224574"/>
                    </a:lnTo>
                    <a:lnTo>
                      <a:pt x="188836" y="223469"/>
                    </a:lnTo>
                    <a:lnTo>
                      <a:pt x="205613" y="195033"/>
                    </a:lnTo>
                    <a:close/>
                  </a:path>
                  <a:path w="365125" h="370840">
                    <a:moveTo>
                      <a:pt x="300761" y="273050"/>
                    </a:moveTo>
                    <a:lnTo>
                      <a:pt x="271602" y="255917"/>
                    </a:lnTo>
                    <a:lnTo>
                      <a:pt x="262483" y="258470"/>
                    </a:lnTo>
                    <a:lnTo>
                      <a:pt x="258838" y="261759"/>
                    </a:lnTo>
                    <a:lnTo>
                      <a:pt x="257746" y="263944"/>
                    </a:lnTo>
                    <a:lnTo>
                      <a:pt x="256286" y="268312"/>
                    </a:lnTo>
                    <a:lnTo>
                      <a:pt x="255562" y="280708"/>
                    </a:lnTo>
                    <a:lnTo>
                      <a:pt x="256286" y="286905"/>
                    </a:lnTo>
                    <a:lnTo>
                      <a:pt x="257009" y="290918"/>
                    </a:lnTo>
                    <a:lnTo>
                      <a:pt x="259562" y="296392"/>
                    </a:lnTo>
                    <a:lnTo>
                      <a:pt x="264668" y="299669"/>
                    </a:lnTo>
                    <a:lnTo>
                      <a:pt x="273418" y="300761"/>
                    </a:lnTo>
                    <a:lnTo>
                      <a:pt x="286550" y="300761"/>
                    </a:lnTo>
                    <a:lnTo>
                      <a:pt x="295287" y="299669"/>
                    </a:lnTo>
                    <a:lnTo>
                      <a:pt x="299300" y="295287"/>
                    </a:lnTo>
                    <a:lnTo>
                      <a:pt x="300761" y="286550"/>
                    </a:lnTo>
                    <a:lnTo>
                      <a:pt x="300761" y="273050"/>
                    </a:lnTo>
                    <a:close/>
                  </a:path>
                  <a:path w="365125" h="370840">
                    <a:moveTo>
                      <a:pt x="303314" y="191389"/>
                    </a:moveTo>
                    <a:lnTo>
                      <a:pt x="300761" y="182638"/>
                    </a:lnTo>
                    <a:lnTo>
                      <a:pt x="297840" y="178638"/>
                    </a:lnTo>
                    <a:lnTo>
                      <a:pt x="293839" y="174625"/>
                    </a:lnTo>
                    <a:lnTo>
                      <a:pt x="283997" y="170611"/>
                    </a:lnTo>
                    <a:lnTo>
                      <a:pt x="273418" y="171704"/>
                    </a:lnTo>
                    <a:lnTo>
                      <a:pt x="262851" y="177901"/>
                    </a:lnTo>
                    <a:lnTo>
                      <a:pt x="257746" y="183007"/>
                    </a:lnTo>
                    <a:lnTo>
                      <a:pt x="253733" y="188112"/>
                    </a:lnTo>
                    <a:lnTo>
                      <a:pt x="250456" y="197954"/>
                    </a:lnTo>
                    <a:lnTo>
                      <a:pt x="253365" y="207429"/>
                    </a:lnTo>
                    <a:lnTo>
                      <a:pt x="262483" y="216547"/>
                    </a:lnTo>
                    <a:lnTo>
                      <a:pt x="269049" y="221284"/>
                    </a:lnTo>
                    <a:lnTo>
                      <a:pt x="273418" y="223469"/>
                    </a:lnTo>
                    <a:lnTo>
                      <a:pt x="281444" y="224574"/>
                    </a:lnTo>
                    <a:lnTo>
                      <a:pt x="289090" y="222021"/>
                    </a:lnTo>
                    <a:lnTo>
                      <a:pt x="295287" y="216547"/>
                    </a:lnTo>
                    <a:lnTo>
                      <a:pt x="300393" y="209257"/>
                    </a:lnTo>
                    <a:lnTo>
                      <a:pt x="303314" y="200507"/>
                    </a:lnTo>
                    <a:lnTo>
                      <a:pt x="303314" y="191389"/>
                    </a:lnTo>
                    <a:close/>
                  </a:path>
                  <a:path w="365125" h="370840">
                    <a:moveTo>
                      <a:pt x="364553" y="197586"/>
                    </a:moveTo>
                    <a:lnTo>
                      <a:pt x="364197" y="134886"/>
                    </a:lnTo>
                    <a:lnTo>
                      <a:pt x="364134" y="133794"/>
                    </a:lnTo>
                    <a:lnTo>
                      <a:pt x="362902" y="109372"/>
                    </a:lnTo>
                    <a:lnTo>
                      <a:pt x="361696" y="85674"/>
                    </a:lnTo>
                    <a:lnTo>
                      <a:pt x="361645" y="84582"/>
                    </a:lnTo>
                    <a:lnTo>
                      <a:pt x="358000" y="66713"/>
                    </a:lnTo>
                    <a:lnTo>
                      <a:pt x="355447" y="60883"/>
                    </a:lnTo>
                    <a:lnTo>
                      <a:pt x="351066" y="53594"/>
                    </a:lnTo>
                    <a:lnTo>
                      <a:pt x="347065" y="49580"/>
                    </a:lnTo>
                    <a:lnTo>
                      <a:pt x="346329" y="48856"/>
                    </a:lnTo>
                    <a:lnTo>
                      <a:pt x="340131" y="42659"/>
                    </a:lnTo>
                    <a:lnTo>
                      <a:pt x="340131" y="133794"/>
                    </a:lnTo>
                    <a:lnTo>
                      <a:pt x="340131" y="251917"/>
                    </a:lnTo>
                    <a:lnTo>
                      <a:pt x="337578" y="296748"/>
                    </a:lnTo>
                    <a:lnTo>
                      <a:pt x="321183" y="333578"/>
                    </a:lnTo>
                    <a:lnTo>
                      <a:pt x="278523" y="344144"/>
                    </a:lnTo>
                    <a:lnTo>
                      <a:pt x="224929" y="345973"/>
                    </a:lnTo>
                    <a:lnTo>
                      <a:pt x="139623" y="345973"/>
                    </a:lnTo>
                    <a:lnTo>
                      <a:pt x="86042" y="344144"/>
                    </a:lnTo>
                    <a:lnTo>
                      <a:pt x="43383" y="333578"/>
                    </a:lnTo>
                    <a:lnTo>
                      <a:pt x="26974" y="296748"/>
                    </a:lnTo>
                    <a:lnTo>
                      <a:pt x="24422" y="251917"/>
                    </a:lnTo>
                    <a:lnTo>
                      <a:pt x="24422" y="133794"/>
                    </a:lnTo>
                    <a:lnTo>
                      <a:pt x="340131" y="133794"/>
                    </a:lnTo>
                    <a:lnTo>
                      <a:pt x="340131" y="42659"/>
                    </a:lnTo>
                    <a:lnTo>
                      <a:pt x="338670" y="41198"/>
                    </a:lnTo>
                    <a:lnTo>
                      <a:pt x="338670" y="95516"/>
                    </a:lnTo>
                    <a:lnTo>
                      <a:pt x="337947" y="101714"/>
                    </a:lnTo>
                    <a:lnTo>
                      <a:pt x="336486" y="103898"/>
                    </a:lnTo>
                    <a:lnTo>
                      <a:pt x="333578" y="105359"/>
                    </a:lnTo>
                    <a:lnTo>
                      <a:pt x="307682" y="107543"/>
                    </a:lnTo>
                    <a:lnTo>
                      <a:pt x="239522" y="109372"/>
                    </a:lnTo>
                    <a:lnTo>
                      <a:pt x="125044" y="109372"/>
                    </a:lnTo>
                    <a:lnTo>
                      <a:pt x="56870" y="107543"/>
                    </a:lnTo>
                    <a:lnTo>
                      <a:pt x="26250" y="95885"/>
                    </a:lnTo>
                    <a:lnTo>
                      <a:pt x="28435" y="85674"/>
                    </a:lnTo>
                    <a:lnTo>
                      <a:pt x="53594" y="55410"/>
                    </a:lnTo>
                    <a:lnTo>
                      <a:pt x="72542" y="49949"/>
                    </a:lnTo>
                    <a:lnTo>
                      <a:pt x="78740" y="51765"/>
                    </a:lnTo>
                    <a:lnTo>
                      <a:pt x="82753" y="58699"/>
                    </a:lnTo>
                    <a:lnTo>
                      <a:pt x="84937" y="64528"/>
                    </a:lnTo>
                    <a:lnTo>
                      <a:pt x="87858" y="70726"/>
                    </a:lnTo>
                    <a:lnTo>
                      <a:pt x="94780" y="76923"/>
                    </a:lnTo>
                    <a:lnTo>
                      <a:pt x="101714" y="76187"/>
                    </a:lnTo>
                    <a:lnTo>
                      <a:pt x="106819" y="68541"/>
                    </a:lnTo>
                    <a:lnTo>
                      <a:pt x="108280" y="61976"/>
                    </a:lnTo>
                    <a:lnTo>
                      <a:pt x="108826" y="58699"/>
                    </a:lnTo>
                    <a:lnTo>
                      <a:pt x="108877" y="58331"/>
                    </a:lnTo>
                    <a:lnTo>
                      <a:pt x="109004" y="57607"/>
                    </a:lnTo>
                    <a:lnTo>
                      <a:pt x="113741" y="52133"/>
                    </a:lnTo>
                    <a:lnTo>
                      <a:pt x="126238" y="49949"/>
                    </a:lnTo>
                    <a:lnTo>
                      <a:pt x="128320" y="49580"/>
                    </a:lnTo>
                    <a:lnTo>
                      <a:pt x="158216" y="48856"/>
                    </a:lnTo>
                    <a:lnTo>
                      <a:pt x="206336" y="48856"/>
                    </a:lnTo>
                    <a:lnTo>
                      <a:pt x="236232" y="49580"/>
                    </a:lnTo>
                    <a:lnTo>
                      <a:pt x="250812" y="52133"/>
                    </a:lnTo>
                    <a:lnTo>
                      <a:pt x="255562" y="57607"/>
                    </a:lnTo>
                    <a:lnTo>
                      <a:pt x="256286" y="61976"/>
                    </a:lnTo>
                    <a:lnTo>
                      <a:pt x="257746" y="68541"/>
                    </a:lnTo>
                    <a:lnTo>
                      <a:pt x="262851" y="76187"/>
                    </a:lnTo>
                    <a:lnTo>
                      <a:pt x="269773" y="76923"/>
                    </a:lnTo>
                    <a:lnTo>
                      <a:pt x="276694" y="70726"/>
                    </a:lnTo>
                    <a:lnTo>
                      <a:pt x="279615" y="64528"/>
                    </a:lnTo>
                    <a:lnTo>
                      <a:pt x="281800" y="58331"/>
                    </a:lnTo>
                    <a:lnTo>
                      <a:pt x="285089" y="51041"/>
                    </a:lnTo>
                    <a:lnTo>
                      <a:pt x="327736" y="70002"/>
                    </a:lnTo>
                    <a:lnTo>
                      <a:pt x="338670" y="95516"/>
                    </a:lnTo>
                    <a:lnTo>
                      <a:pt x="338670" y="41198"/>
                    </a:lnTo>
                    <a:lnTo>
                      <a:pt x="337947" y="40462"/>
                    </a:lnTo>
                    <a:lnTo>
                      <a:pt x="321538" y="30619"/>
                    </a:lnTo>
                    <a:lnTo>
                      <a:pt x="303682" y="24790"/>
                    </a:lnTo>
                    <a:lnTo>
                      <a:pt x="294563" y="24422"/>
                    </a:lnTo>
                    <a:lnTo>
                      <a:pt x="290918" y="24422"/>
                    </a:lnTo>
                    <a:lnTo>
                      <a:pt x="285089" y="22974"/>
                    </a:lnTo>
                    <a:lnTo>
                      <a:pt x="281444" y="20053"/>
                    </a:lnTo>
                    <a:lnTo>
                      <a:pt x="279615" y="15671"/>
                    </a:lnTo>
                    <a:lnTo>
                      <a:pt x="279615" y="12395"/>
                    </a:lnTo>
                    <a:lnTo>
                      <a:pt x="278942" y="7289"/>
                    </a:lnTo>
                    <a:lnTo>
                      <a:pt x="278892" y="6921"/>
                    </a:lnTo>
                    <a:lnTo>
                      <a:pt x="275247" y="1828"/>
                    </a:lnTo>
                    <a:lnTo>
                      <a:pt x="271957" y="368"/>
                    </a:lnTo>
                    <a:lnTo>
                      <a:pt x="269773" y="0"/>
                    </a:lnTo>
                    <a:lnTo>
                      <a:pt x="265760" y="723"/>
                    </a:lnTo>
                    <a:lnTo>
                      <a:pt x="258838" y="7289"/>
                    </a:lnTo>
                    <a:lnTo>
                      <a:pt x="257009" y="12395"/>
                    </a:lnTo>
                    <a:lnTo>
                      <a:pt x="255917" y="16408"/>
                    </a:lnTo>
                    <a:lnTo>
                      <a:pt x="249720" y="21145"/>
                    </a:lnTo>
                    <a:lnTo>
                      <a:pt x="224205" y="24422"/>
                    </a:lnTo>
                    <a:lnTo>
                      <a:pt x="140360" y="24422"/>
                    </a:lnTo>
                    <a:lnTo>
                      <a:pt x="114833" y="21145"/>
                    </a:lnTo>
                    <a:lnTo>
                      <a:pt x="108635" y="16408"/>
                    </a:lnTo>
                    <a:lnTo>
                      <a:pt x="107543" y="12395"/>
                    </a:lnTo>
                    <a:lnTo>
                      <a:pt x="105727" y="7289"/>
                    </a:lnTo>
                    <a:lnTo>
                      <a:pt x="98793" y="723"/>
                    </a:lnTo>
                    <a:lnTo>
                      <a:pt x="94780" y="0"/>
                    </a:lnTo>
                    <a:lnTo>
                      <a:pt x="92595" y="368"/>
                    </a:lnTo>
                    <a:lnTo>
                      <a:pt x="89319" y="1828"/>
                    </a:lnTo>
                    <a:lnTo>
                      <a:pt x="85674" y="6921"/>
                    </a:lnTo>
                    <a:lnTo>
                      <a:pt x="84937" y="12395"/>
                    </a:lnTo>
                    <a:lnTo>
                      <a:pt x="84937" y="15671"/>
                    </a:lnTo>
                    <a:lnTo>
                      <a:pt x="83121" y="20053"/>
                    </a:lnTo>
                    <a:lnTo>
                      <a:pt x="79476" y="22974"/>
                    </a:lnTo>
                    <a:lnTo>
                      <a:pt x="73647" y="24422"/>
                    </a:lnTo>
                    <a:lnTo>
                      <a:pt x="69989" y="24422"/>
                    </a:lnTo>
                    <a:lnTo>
                      <a:pt x="60883" y="24790"/>
                    </a:lnTo>
                    <a:lnTo>
                      <a:pt x="13487" y="53594"/>
                    </a:lnTo>
                    <a:lnTo>
                      <a:pt x="419" y="133794"/>
                    </a:lnTo>
                    <a:lnTo>
                      <a:pt x="0" y="197586"/>
                    </a:lnTo>
                    <a:lnTo>
                      <a:pt x="0" y="229666"/>
                    </a:lnTo>
                    <a:lnTo>
                      <a:pt x="723" y="280352"/>
                    </a:lnTo>
                    <a:lnTo>
                      <a:pt x="6197" y="324091"/>
                    </a:lnTo>
                    <a:lnTo>
                      <a:pt x="35725" y="360553"/>
                    </a:lnTo>
                    <a:lnTo>
                      <a:pt x="95148" y="370027"/>
                    </a:lnTo>
                    <a:lnTo>
                      <a:pt x="148742" y="370751"/>
                    </a:lnTo>
                    <a:lnTo>
                      <a:pt x="215823" y="370751"/>
                    </a:lnTo>
                    <a:lnTo>
                      <a:pt x="269405" y="370027"/>
                    </a:lnTo>
                    <a:lnTo>
                      <a:pt x="315709" y="364921"/>
                    </a:lnTo>
                    <a:lnTo>
                      <a:pt x="353987" y="336854"/>
                    </a:lnTo>
                    <a:lnTo>
                      <a:pt x="363829" y="280352"/>
                    </a:lnTo>
                    <a:lnTo>
                      <a:pt x="364553" y="229666"/>
                    </a:lnTo>
                    <a:lnTo>
                      <a:pt x="364553" y="197586"/>
                    </a:lnTo>
                    <a:close/>
                  </a:path>
                </a:pathLst>
              </a:custGeom>
              <a:solidFill>
                <a:srgbClr val="E4B64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39">
              <a:extLst>
                <a:ext uri="{FF2B5EF4-FFF2-40B4-BE49-F238E27FC236}">
                  <a16:creationId xmlns:a16="http://schemas.microsoft.com/office/drawing/2014/main" id="{EE46EC57-78AC-2238-9647-765F129BD3ED}"/>
                </a:ext>
              </a:extLst>
            </p:cNvPr>
            <p:cNvSpPr txBox="1"/>
            <p:nvPr/>
          </p:nvSpPr>
          <p:spPr>
            <a:xfrm>
              <a:off x="5019258" y="8860273"/>
              <a:ext cx="1016635" cy="85344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algn="ctr" defTabSz="1078992">
                <a:lnSpc>
                  <a:spcPts val="1151"/>
                </a:lnSpc>
                <a:spcBef>
                  <a:spcPts val="106"/>
                </a:spcBef>
              </a:pPr>
              <a:r>
                <a:rPr sz="1003" b="1" kern="1200" spc="59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Crédits</a:t>
              </a:r>
              <a:r>
                <a:rPr sz="1003" b="1" kern="1200" spc="13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1003" b="1" kern="1200" spc="41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clients</a:t>
              </a:r>
              <a:endParaRPr sz="1003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endParaRPr>
            </a:p>
            <a:p>
              <a:pPr algn="ctr" defTabSz="1078992">
                <a:lnSpc>
                  <a:spcPts val="2071"/>
                </a:lnSpc>
              </a:pPr>
              <a:r>
                <a:rPr sz="1770" b="1" kern="1200" spc="65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98</a:t>
              </a:r>
              <a:r>
                <a:rPr sz="1770" b="1" kern="1200" spc="183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1770" b="1" kern="1200" spc="59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jours</a:t>
              </a:r>
              <a:endParaRPr sz="177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endParaRPr>
            </a:p>
            <a:p>
              <a:pPr algn="ctr" defTabSz="1078992">
                <a:lnSpc>
                  <a:spcPts val="1151"/>
                </a:lnSpc>
                <a:spcBef>
                  <a:spcPts val="1257"/>
                </a:spcBef>
              </a:pPr>
              <a:r>
                <a:rPr sz="1003" b="1" kern="1200" spc="59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Crédits</a:t>
              </a:r>
              <a:r>
                <a:rPr sz="1003" b="1" kern="1200" spc="130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1003" b="1" kern="1200" spc="-12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fournisseurs</a:t>
              </a:r>
              <a:endParaRPr sz="1003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endParaRPr>
            </a:p>
            <a:p>
              <a:pPr algn="ctr" defTabSz="1078992">
                <a:lnSpc>
                  <a:spcPts val="2071"/>
                </a:lnSpc>
              </a:pPr>
              <a:r>
                <a:rPr sz="1770" b="1" kern="1200" spc="65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24</a:t>
              </a:r>
              <a:r>
                <a:rPr sz="1770" b="1" kern="1200" spc="183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 </a:t>
              </a:r>
              <a:r>
                <a:rPr sz="1770" b="1" kern="1200" spc="59">
                  <a:solidFill>
                    <a:srgbClr val="1D2569"/>
                  </a:solidFill>
                  <a:latin typeface="Calibri Light"/>
                  <a:ea typeface="+mn-ea"/>
                  <a:cs typeface="Calibri Light"/>
                </a:rPr>
                <a:t>jours</a:t>
              </a:r>
              <a:endParaRPr sz="1500">
                <a:latin typeface="Calibri Ligh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87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DE72C-CA4E-EB98-A7DA-0ED4E91B1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524CD68-0A25-F087-D715-50A29E711415}"/>
              </a:ext>
            </a:extLst>
          </p:cNvPr>
          <p:cNvSpPr txBox="1"/>
          <p:nvPr/>
        </p:nvSpPr>
        <p:spPr>
          <a:xfrm>
            <a:off x="2732343" y="1516679"/>
            <a:ext cx="10287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0" spc="-50" dirty="0">
                <a:solidFill>
                  <a:srgbClr val="1D2569"/>
                </a:solidFill>
                <a:latin typeface="Calibri Light"/>
                <a:cs typeface="Calibri Light"/>
              </a:rPr>
              <a:t>F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B2940DB-4581-BB46-6075-D46754E7D091}"/>
              </a:ext>
            </a:extLst>
          </p:cNvPr>
          <p:cNvSpPr/>
          <p:nvPr/>
        </p:nvSpPr>
        <p:spPr>
          <a:xfrm>
            <a:off x="5734286" y="2519107"/>
            <a:ext cx="568960" cy="194310"/>
          </a:xfrm>
          <a:custGeom>
            <a:avLst/>
            <a:gdLst/>
            <a:ahLst/>
            <a:cxnLst/>
            <a:rect l="l" t="t" r="r" b="b"/>
            <a:pathLst>
              <a:path w="568960" h="194309">
                <a:moveTo>
                  <a:pt x="568424" y="0"/>
                </a:moveTo>
                <a:lnTo>
                  <a:pt x="0" y="0"/>
                </a:lnTo>
                <a:lnTo>
                  <a:pt x="0" y="193932"/>
                </a:lnTo>
                <a:lnTo>
                  <a:pt x="568424" y="193932"/>
                </a:lnTo>
                <a:lnTo>
                  <a:pt x="568424" y="0"/>
                </a:lnTo>
                <a:close/>
              </a:path>
            </a:pathLst>
          </a:custGeom>
          <a:solidFill>
            <a:srgbClr val="1D2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2801EA7A-FBB2-4C95-DDB8-8A71FEC7BABD}"/>
              </a:ext>
            </a:extLst>
          </p:cNvPr>
          <p:cNvSpPr/>
          <p:nvPr/>
        </p:nvSpPr>
        <p:spPr>
          <a:xfrm>
            <a:off x="6871134" y="2519107"/>
            <a:ext cx="568960" cy="194310"/>
          </a:xfrm>
          <a:custGeom>
            <a:avLst/>
            <a:gdLst/>
            <a:ahLst/>
            <a:cxnLst/>
            <a:rect l="l" t="t" r="r" b="b"/>
            <a:pathLst>
              <a:path w="568960" h="194309">
                <a:moveTo>
                  <a:pt x="568424" y="0"/>
                </a:moveTo>
                <a:lnTo>
                  <a:pt x="0" y="0"/>
                </a:lnTo>
                <a:lnTo>
                  <a:pt x="0" y="193932"/>
                </a:lnTo>
                <a:lnTo>
                  <a:pt x="568424" y="193932"/>
                </a:lnTo>
                <a:lnTo>
                  <a:pt x="568424" y="0"/>
                </a:lnTo>
                <a:close/>
              </a:path>
            </a:pathLst>
          </a:custGeom>
          <a:solidFill>
            <a:srgbClr val="1D2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F8FEE550-5574-743D-CDB5-49D6CAAB8A4B}"/>
              </a:ext>
            </a:extLst>
          </p:cNvPr>
          <p:cNvSpPr/>
          <p:nvPr/>
        </p:nvSpPr>
        <p:spPr>
          <a:xfrm>
            <a:off x="7760551" y="2519107"/>
            <a:ext cx="1197610" cy="194310"/>
          </a:xfrm>
          <a:custGeom>
            <a:avLst/>
            <a:gdLst/>
            <a:ahLst/>
            <a:cxnLst/>
            <a:rect l="l" t="t" r="r" b="b"/>
            <a:pathLst>
              <a:path w="1197609" h="194309">
                <a:moveTo>
                  <a:pt x="1197034" y="0"/>
                </a:moveTo>
                <a:lnTo>
                  <a:pt x="0" y="0"/>
                </a:lnTo>
                <a:lnTo>
                  <a:pt x="0" y="193932"/>
                </a:lnTo>
                <a:lnTo>
                  <a:pt x="1197034" y="193932"/>
                </a:lnTo>
                <a:lnTo>
                  <a:pt x="1197034" y="0"/>
                </a:lnTo>
                <a:close/>
              </a:path>
            </a:pathLst>
          </a:custGeom>
          <a:solidFill>
            <a:srgbClr val="E4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FD139575-E197-9A98-0731-C0C79B2E1BB1}"/>
              </a:ext>
            </a:extLst>
          </p:cNvPr>
          <p:cNvSpPr/>
          <p:nvPr/>
        </p:nvSpPr>
        <p:spPr>
          <a:xfrm>
            <a:off x="2811916" y="3254714"/>
            <a:ext cx="6152515" cy="468630"/>
          </a:xfrm>
          <a:custGeom>
            <a:avLst/>
            <a:gdLst/>
            <a:ahLst/>
            <a:cxnLst/>
            <a:rect l="l" t="t" r="r" b="b"/>
            <a:pathLst>
              <a:path w="6152515" h="468630">
                <a:moveTo>
                  <a:pt x="6152356" y="0"/>
                </a:moveTo>
                <a:lnTo>
                  <a:pt x="0" y="0"/>
                </a:lnTo>
                <a:lnTo>
                  <a:pt x="0" y="468114"/>
                </a:lnTo>
                <a:lnTo>
                  <a:pt x="6152356" y="468114"/>
                </a:lnTo>
                <a:lnTo>
                  <a:pt x="615235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id="{AAD6E8B8-25C2-6AAB-9BB8-403050F9E4CE}"/>
              </a:ext>
            </a:extLst>
          </p:cNvPr>
          <p:cNvSpPr/>
          <p:nvPr/>
        </p:nvSpPr>
        <p:spPr>
          <a:xfrm>
            <a:off x="2811916" y="4257816"/>
            <a:ext cx="6152515" cy="468630"/>
          </a:xfrm>
          <a:custGeom>
            <a:avLst/>
            <a:gdLst/>
            <a:ahLst/>
            <a:cxnLst/>
            <a:rect l="l" t="t" r="r" b="b"/>
            <a:pathLst>
              <a:path w="6152515" h="468629">
                <a:moveTo>
                  <a:pt x="6152356" y="0"/>
                </a:moveTo>
                <a:lnTo>
                  <a:pt x="0" y="0"/>
                </a:lnTo>
                <a:lnTo>
                  <a:pt x="0" y="468114"/>
                </a:lnTo>
                <a:lnTo>
                  <a:pt x="6152356" y="468114"/>
                </a:lnTo>
                <a:lnTo>
                  <a:pt x="6152356" y="0"/>
                </a:lnTo>
                <a:close/>
              </a:path>
            </a:pathLst>
          </a:custGeom>
          <a:solidFill>
            <a:srgbClr val="E4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4" name="object 8">
            <a:extLst>
              <a:ext uri="{FF2B5EF4-FFF2-40B4-BE49-F238E27FC236}">
                <a16:creationId xmlns:a16="http://schemas.microsoft.com/office/drawing/2014/main" id="{D6115B1B-7DC0-12EB-4BF6-A59A4748D770}"/>
              </a:ext>
            </a:extLst>
          </p:cNvPr>
          <p:cNvGraphicFramePr>
            <a:graphicFrameLocks noGrp="1"/>
          </p:cNvGraphicFramePr>
          <p:nvPr/>
        </p:nvGraphicFramePr>
        <p:xfrm>
          <a:off x="2811916" y="1567832"/>
          <a:ext cx="6276337" cy="3156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7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3585">
                <a:tc>
                  <a:txBody>
                    <a:bodyPr/>
                    <a:lstStyle/>
                    <a:p>
                      <a:pPr marL="13335">
                        <a:lnSpc>
                          <a:spcPts val="1275"/>
                        </a:lnSpc>
                      </a:pPr>
                      <a:r>
                        <a:rPr sz="13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.N.C.V.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6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Activité</a:t>
                      </a:r>
                      <a:r>
                        <a:rPr sz="1650" b="0" spc="1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5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globale</a:t>
                      </a:r>
                      <a:endParaRPr sz="16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740"/>
                        </a:lnSpc>
                      </a:pPr>
                      <a:r>
                        <a:rPr sz="75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Commentaire</a:t>
                      </a:r>
                      <a:r>
                        <a:rPr sz="750" b="0" spc="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5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625"/>
                        </a:lnSpc>
                      </a:pPr>
                      <a:r>
                        <a:rPr sz="7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750" b="0" spc="-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5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Gestion</a:t>
                      </a:r>
                      <a:endParaRPr sz="750" dirty="0">
                        <a:latin typeface="Calibri Light"/>
                        <a:cs typeface="Calibri Light"/>
                      </a:endParaRPr>
                    </a:p>
                    <a:p>
                      <a:pPr marL="50165">
                        <a:lnSpc>
                          <a:spcPts val="1440"/>
                        </a:lnSpc>
                      </a:pPr>
                      <a:r>
                        <a:rPr sz="1300" b="0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2025</a:t>
                      </a:r>
                      <a:endParaRPr sz="13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05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2025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2024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387350" marR="215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Évolution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65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Ressources</a:t>
                      </a:r>
                      <a:r>
                        <a:rPr sz="1400" b="0" spc="-1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associatives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89865" marB="0"/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116</a:t>
                      </a:r>
                      <a:r>
                        <a:rPr sz="1400" b="0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283</a:t>
                      </a:r>
                      <a:r>
                        <a:rPr sz="1400" b="0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89865" marB="0"/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124</a:t>
                      </a:r>
                      <a:r>
                        <a:rPr sz="1400" b="0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522</a:t>
                      </a:r>
                      <a:r>
                        <a:rPr sz="1400" b="0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89865" marB="0"/>
                </a:tc>
                <a:tc>
                  <a:txBody>
                    <a:bodyPr/>
                    <a:lstStyle/>
                    <a:p>
                      <a:pPr marL="374015" marR="2159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400" b="0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6,6%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898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Ventes</a:t>
                      </a: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400" b="0" spc="-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marchandises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158</a:t>
                      </a:r>
                      <a:r>
                        <a:rPr sz="1400" b="0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130</a:t>
                      </a:r>
                      <a:r>
                        <a:rPr sz="1400" b="0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 dirty="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176</a:t>
                      </a:r>
                      <a:r>
                        <a:rPr sz="1400" b="0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632</a:t>
                      </a:r>
                      <a:r>
                        <a:rPr sz="1400" b="0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2159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-10,5%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Prestations</a:t>
                      </a:r>
                      <a:r>
                        <a:rPr sz="1400" b="0" spc="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vendues</a:t>
                      </a:r>
                      <a:endParaRPr sz="1400" dirty="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968</a:t>
                      </a:r>
                      <a:r>
                        <a:rPr sz="1400" b="0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 dirty="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</a:t>
                      </a:r>
                      <a:r>
                        <a:rPr sz="14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625</a:t>
                      </a:r>
                      <a:r>
                        <a:rPr sz="14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 marL="280670" marR="2159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-82,8%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Activité</a:t>
                      </a:r>
                      <a:r>
                        <a:rPr sz="1400" b="1" spc="1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globale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275</a:t>
                      </a:r>
                      <a:r>
                        <a:rPr sz="1400" b="1" spc="1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381</a:t>
                      </a:r>
                      <a:r>
                        <a:rPr sz="1400" b="1" spc="1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306</a:t>
                      </a:r>
                      <a:r>
                        <a:rPr sz="1400" b="1" spc="1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779</a:t>
                      </a:r>
                      <a:r>
                        <a:rPr sz="1400" b="1" spc="1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L="240665" marR="2159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4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10,2%</a:t>
                      </a:r>
                      <a:endParaRPr sz="1400" dirty="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92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D3FE4-F51F-2F5A-3310-6D3A814D5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D8A0CB76-DBF5-9FCF-C3B7-10F117EFF207}"/>
              </a:ext>
            </a:extLst>
          </p:cNvPr>
          <p:cNvSpPr txBox="1"/>
          <p:nvPr/>
        </p:nvSpPr>
        <p:spPr>
          <a:xfrm>
            <a:off x="2940169" y="1201175"/>
            <a:ext cx="102870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0" spc="-50" dirty="0">
                <a:solidFill>
                  <a:srgbClr val="1D2569"/>
                </a:solidFill>
                <a:latin typeface="Calibri Light"/>
                <a:cs typeface="Calibri Light"/>
              </a:rPr>
              <a:t>F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0D1C6305-9D8F-9908-8CBB-51CF14E8A7F8}"/>
              </a:ext>
            </a:extLst>
          </p:cNvPr>
          <p:cNvSpPr/>
          <p:nvPr/>
        </p:nvSpPr>
        <p:spPr>
          <a:xfrm>
            <a:off x="6189543" y="2203602"/>
            <a:ext cx="568960" cy="194310"/>
          </a:xfrm>
          <a:custGeom>
            <a:avLst/>
            <a:gdLst/>
            <a:ahLst/>
            <a:cxnLst/>
            <a:rect l="l" t="t" r="r" b="b"/>
            <a:pathLst>
              <a:path w="568960" h="194309">
                <a:moveTo>
                  <a:pt x="568424" y="0"/>
                </a:moveTo>
                <a:lnTo>
                  <a:pt x="0" y="0"/>
                </a:lnTo>
                <a:lnTo>
                  <a:pt x="0" y="193932"/>
                </a:lnTo>
                <a:lnTo>
                  <a:pt x="568424" y="193932"/>
                </a:lnTo>
                <a:lnTo>
                  <a:pt x="568424" y="0"/>
                </a:lnTo>
                <a:close/>
              </a:path>
            </a:pathLst>
          </a:custGeom>
          <a:solidFill>
            <a:srgbClr val="1D2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9B8AE95E-500B-F3C1-5E39-FABB5D1BBE29}"/>
              </a:ext>
            </a:extLst>
          </p:cNvPr>
          <p:cNvSpPr/>
          <p:nvPr/>
        </p:nvSpPr>
        <p:spPr>
          <a:xfrm>
            <a:off x="7159208" y="2203602"/>
            <a:ext cx="568960" cy="194310"/>
          </a:xfrm>
          <a:custGeom>
            <a:avLst/>
            <a:gdLst/>
            <a:ahLst/>
            <a:cxnLst/>
            <a:rect l="l" t="t" r="r" b="b"/>
            <a:pathLst>
              <a:path w="568960" h="194309">
                <a:moveTo>
                  <a:pt x="568424" y="0"/>
                </a:moveTo>
                <a:lnTo>
                  <a:pt x="0" y="0"/>
                </a:lnTo>
                <a:lnTo>
                  <a:pt x="0" y="193932"/>
                </a:lnTo>
                <a:lnTo>
                  <a:pt x="568424" y="193932"/>
                </a:lnTo>
                <a:lnTo>
                  <a:pt x="568424" y="0"/>
                </a:lnTo>
                <a:close/>
              </a:path>
            </a:pathLst>
          </a:custGeom>
          <a:solidFill>
            <a:srgbClr val="1D2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503818C9-5C21-6A62-16E9-7432BCA71216}"/>
              </a:ext>
            </a:extLst>
          </p:cNvPr>
          <p:cNvSpPr/>
          <p:nvPr/>
        </p:nvSpPr>
        <p:spPr>
          <a:xfrm>
            <a:off x="7968377" y="2203602"/>
            <a:ext cx="1197610" cy="194310"/>
          </a:xfrm>
          <a:custGeom>
            <a:avLst/>
            <a:gdLst/>
            <a:ahLst/>
            <a:cxnLst/>
            <a:rect l="l" t="t" r="r" b="b"/>
            <a:pathLst>
              <a:path w="1197609" h="194309">
                <a:moveTo>
                  <a:pt x="1197034" y="0"/>
                </a:moveTo>
                <a:lnTo>
                  <a:pt x="0" y="0"/>
                </a:lnTo>
                <a:lnTo>
                  <a:pt x="0" y="193932"/>
                </a:lnTo>
                <a:lnTo>
                  <a:pt x="1197034" y="193932"/>
                </a:lnTo>
                <a:lnTo>
                  <a:pt x="1197034" y="0"/>
                </a:lnTo>
                <a:close/>
              </a:path>
            </a:pathLst>
          </a:custGeom>
          <a:solidFill>
            <a:srgbClr val="E4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5F157BE6-8988-6EC7-CB57-84B661E891BE}"/>
              </a:ext>
            </a:extLst>
          </p:cNvPr>
          <p:cNvSpPr/>
          <p:nvPr/>
        </p:nvSpPr>
        <p:spPr>
          <a:xfrm>
            <a:off x="3019742" y="2939209"/>
            <a:ext cx="6152515" cy="468630"/>
          </a:xfrm>
          <a:custGeom>
            <a:avLst/>
            <a:gdLst/>
            <a:ahLst/>
            <a:cxnLst/>
            <a:rect l="l" t="t" r="r" b="b"/>
            <a:pathLst>
              <a:path w="6152515" h="468629">
                <a:moveTo>
                  <a:pt x="6152356" y="0"/>
                </a:moveTo>
                <a:lnTo>
                  <a:pt x="0" y="0"/>
                </a:lnTo>
                <a:lnTo>
                  <a:pt x="0" y="468114"/>
                </a:lnTo>
                <a:lnTo>
                  <a:pt x="6152356" y="468114"/>
                </a:lnTo>
                <a:lnTo>
                  <a:pt x="615235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D939FDFE-F900-5AE4-8B7E-A5B0658F6079}"/>
              </a:ext>
            </a:extLst>
          </p:cNvPr>
          <p:cNvSpPr/>
          <p:nvPr/>
        </p:nvSpPr>
        <p:spPr>
          <a:xfrm>
            <a:off x="3019742" y="3942311"/>
            <a:ext cx="6152515" cy="468630"/>
          </a:xfrm>
          <a:custGeom>
            <a:avLst/>
            <a:gdLst/>
            <a:ahLst/>
            <a:cxnLst/>
            <a:rect l="l" t="t" r="r" b="b"/>
            <a:pathLst>
              <a:path w="6152515" h="468629">
                <a:moveTo>
                  <a:pt x="6152356" y="0"/>
                </a:moveTo>
                <a:lnTo>
                  <a:pt x="0" y="0"/>
                </a:lnTo>
                <a:lnTo>
                  <a:pt x="0" y="468114"/>
                </a:lnTo>
                <a:lnTo>
                  <a:pt x="6152356" y="468114"/>
                </a:lnTo>
                <a:lnTo>
                  <a:pt x="6152356" y="0"/>
                </a:lnTo>
                <a:close/>
              </a:path>
            </a:pathLst>
          </a:custGeom>
          <a:solidFill>
            <a:srgbClr val="E4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5">
            <a:extLst>
              <a:ext uri="{FF2B5EF4-FFF2-40B4-BE49-F238E27FC236}">
                <a16:creationId xmlns:a16="http://schemas.microsoft.com/office/drawing/2014/main" id="{DC8160C7-D6E6-7D10-DDB6-687AC134B48D}"/>
              </a:ext>
            </a:extLst>
          </p:cNvPr>
          <p:cNvGraphicFramePr>
            <a:graphicFrameLocks noGrp="1"/>
          </p:cNvGraphicFramePr>
          <p:nvPr/>
        </p:nvGraphicFramePr>
        <p:xfrm>
          <a:off x="3019742" y="1252327"/>
          <a:ext cx="6276336" cy="3156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7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3585">
                <a:tc>
                  <a:txBody>
                    <a:bodyPr/>
                    <a:lstStyle/>
                    <a:p>
                      <a:pPr marL="13335">
                        <a:lnSpc>
                          <a:spcPts val="1275"/>
                        </a:lnSpc>
                      </a:pPr>
                      <a:r>
                        <a:rPr sz="13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.N.C.V.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6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Ressources</a:t>
                      </a:r>
                      <a:r>
                        <a:rPr sz="1650" b="0" spc="1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5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associatives</a:t>
                      </a:r>
                      <a:endParaRPr sz="16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740"/>
                        </a:lnSpc>
                      </a:pPr>
                      <a:r>
                        <a:rPr sz="75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Commentaire</a:t>
                      </a:r>
                      <a:r>
                        <a:rPr sz="750" b="0" spc="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5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625"/>
                        </a:lnSpc>
                      </a:pPr>
                      <a:r>
                        <a:rPr sz="7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750" b="0" spc="-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5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Gestion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  <a:p>
                      <a:pPr marL="50165">
                        <a:lnSpc>
                          <a:spcPts val="1440"/>
                        </a:lnSpc>
                      </a:pPr>
                      <a:r>
                        <a:rPr sz="1300" b="0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2025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2025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2024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387350" marR="215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Évolution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65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Concours</a:t>
                      </a:r>
                      <a:r>
                        <a:rPr sz="1400" b="0" spc="-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publics</a:t>
                      </a:r>
                      <a:r>
                        <a:rPr sz="1400" b="0" spc="-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et</a:t>
                      </a:r>
                      <a:r>
                        <a:rPr sz="1400" b="0" spc="-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subv.</a:t>
                      </a:r>
                      <a:r>
                        <a:rPr sz="1400" b="0" spc="1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d'exploitatio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89865" marB="0"/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833</a:t>
                      </a:r>
                      <a:r>
                        <a:rPr sz="1400" b="0" spc="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89865" marB="0"/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</a:t>
                      </a:r>
                      <a:r>
                        <a:rPr sz="14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000</a:t>
                      </a:r>
                      <a:r>
                        <a:rPr sz="14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89865" marB="0"/>
                </a:tc>
                <a:tc>
                  <a:txBody>
                    <a:bodyPr/>
                    <a:lstStyle/>
                    <a:p>
                      <a:pPr marL="294005" marR="2159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-79,2%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898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Cotisations</a:t>
                      </a:r>
                      <a:r>
                        <a:rPr sz="1400" b="0" spc="-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des </a:t>
                      </a: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adhérents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72</a:t>
                      </a:r>
                      <a:r>
                        <a:rPr sz="14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574</a:t>
                      </a:r>
                      <a:r>
                        <a:rPr sz="14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82</a:t>
                      </a:r>
                      <a:r>
                        <a:rPr sz="14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457</a:t>
                      </a:r>
                      <a:r>
                        <a:rPr sz="14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434340" marR="2159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400" b="0" spc="-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12%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Contributions</a:t>
                      </a:r>
                      <a:r>
                        <a:rPr sz="1400" b="0" spc="-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financières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42</a:t>
                      </a:r>
                      <a:r>
                        <a:rPr sz="14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876</a:t>
                      </a:r>
                      <a:r>
                        <a:rPr sz="14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38</a:t>
                      </a:r>
                      <a:r>
                        <a:rPr sz="14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065</a:t>
                      </a:r>
                      <a:r>
                        <a:rPr sz="1400" b="0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 marL="260350" marR="2159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+12,6%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Total</a:t>
                      </a:r>
                      <a:r>
                        <a:rPr sz="14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des</a:t>
                      </a:r>
                      <a:r>
                        <a:rPr sz="1400" b="1" spc="16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ressources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116</a:t>
                      </a:r>
                      <a:r>
                        <a:rPr sz="1400" b="1" spc="1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283</a:t>
                      </a:r>
                      <a:r>
                        <a:rPr sz="1400" b="1" spc="1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124</a:t>
                      </a:r>
                      <a:r>
                        <a:rPr sz="1400" b="1" spc="1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522</a:t>
                      </a:r>
                      <a:r>
                        <a:rPr sz="1400" b="1" spc="1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L="354330" marR="2159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4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6,6%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11620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1" name="object 16">
            <a:extLst>
              <a:ext uri="{FF2B5EF4-FFF2-40B4-BE49-F238E27FC236}">
                <a16:creationId xmlns:a16="http://schemas.microsoft.com/office/drawing/2014/main" id="{A7C50221-D3CD-C63C-CC6F-80D50D6E26B4}"/>
              </a:ext>
            </a:extLst>
          </p:cNvPr>
          <p:cNvGrpSpPr/>
          <p:nvPr/>
        </p:nvGrpSpPr>
        <p:grpSpPr>
          <a:xfrm>
            <a:off x="3016399" y="4611045"/>
            <a:ext cx="6156325" cy="1137285"/>
            <a:chOff x="701903" y="9100343"/>
            <a:chExt cx="6156325" cy="1137285"/>
          </a:xfrm>
        </p:grpSpPr>
        <p:pic>
          <p:nvPicPr>
            <p:cNvPr id="12" name="object 17">
              <a:extLst>
                <a:ext uri="{FF2B5EF4-FFF2-40B4-BE49-F238E27FC236}">
                  <a16:creationId xmlns:a16="http://schemas.microsoft.com/office/drawing/2014/main" id="{B1A753DA-F2BF-4ABC-AFD9-4FF147D2CC4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246" y="9100343"/>
              <a:ext cx="6152356" cy="1136848"/>
            </a:xfrm>
            <a:prstGeom prst="rect">
              <a:avLst/>
            </a:prstGeom>
          </p:spPr>
        </p:pic>
        <p:sp>
          <p:nvSpPr>
            <p:cNvPr id="13" name="object 18">
              <a:extLst>
                <a:ext uri="{FF2B5EF4-FFF2-40B4-BE49-F238E27FC236}">
                  <a16:creationId xmlns:a16="http://schemas.microsoft.com/office/drawing/2014/main" id="{D119A4F7-BFF1-71A0-9EDB-4A872A297409}"/>
                </a:ext>
              </a:extLst>
            </p:cNvPr>
            <p:cNvSpPr/>
            <p:nvPr/>
          </p:nvSpPr>
          <p:spPr>
            <a:xfrm>
              <a:off x="705246" y="9100343"/>
              <a:ext cx="0" cy="1137285"/>
            </a:xfrm>
            <a:custGeom>
              <a:avLst/>
              <a:gdLst/>
              <a:ahLst/>
              <a:cxnLst/>
              <a:rect l="l" t="t" r="r" b="b"/>
              <a:pathLst>
                <a:path h="1137284">
                  <a:moveTo>
                    <a:pt x="0" y="0"/>
                  </a:moveTo>
                  <a:lnTo>
                    <a:pt x="0" y="1136848"/>
                  </a:lnTo>
                </a:path>
              </a:pathLst>
            </a:custGeom>
            <a:ln w="6687">
              <a:solidFill>
                <a:srgbClr val="1D25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9">
            <a:extLst>
              <a:ext uri="{FF2B5EF4-FFF2-40B4-BE49-F238E27FC236}">
                <a16:creationId xmlns:a16="http://schemas.microsoft.com/office/drawing/2014/main" id="{2862E7DC-BDFE-3B8F-A69E-95E8EEA82014}"/>
              </a:ext>
            </a:extLst>
          </p:cNvPr>
          <p:cNvSpPr txBox="1"/>
          <p:nvPr/>
        </p:nvSpPr>
        <p:spPr>
          <a:xfrm>
            <a:off x="3139996" y="4657825"/>
            <a:ext cx="5765800" cy="4806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dirty="0">
                <a:latin typeface="Calibri"/>
                <a:cs typeface="Calibri"/>
              </a:rPr>
              <a:t>Les</a:t>
            </a:r>
            <a:r>
              <a:rPr sz="950" spc="9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contributions</a:t>
            </a:r>
            <a:r>
              <a:rPr sz="950" spc="9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financières</a:t>
            </a:r>
            <a:r>
              <a:rPr sz="950" spc="9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représentent</a:t>
            </a:r>
            <a:r>
              <a:rPr sz="950" spc="8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les</a:t>
            </a:r>
            <a:r>
              <a:rPr sz="950" spc="9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partenariats</a:t>
            </a:r>
            <a:r>
              <a:rPr sz="950" spc="9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(franchise</a:t>
            </a:r>
            <a:r>
              <a:rPr sz="950" spc="9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expo</a:t>
            </a:r>
            <a:r>
              <a:rPr sz="950" spc="9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et</a:t>
            </a:r>
            <a:r>
              <a:rPr sz="950" spc="8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Mercialys)</a:t>
            </a:r>
            <a:endParaRPr sz="950">
              <a:latin typeface="Calibri"/>
              <a:cs typeface="Calibri"/>
            </a:endParaRPr>
          </a:p>
          <a:p>
            <a:pPr marL="12700" marR="5080">
              <a:lnSpc>
                <a:spcPct val="105400"/>
              </a:lnSpc>
            </a:pPr>
            <a:r>
              <a:rPr sz="950" dirty="0">
                <a:latin typeface="Calibri"/>
                <a:cs typeface="Calibri"/>
              </a:rPr>
              <a:t>A</a:t>
            </a:r>
            <a:r>
              <a:rPr sz="950" spc="7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noter</a:t>
            </a:r>
            <a:r>
              <a:rPr sz="950" spc="7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dans</a:t>
            </a:r>
            <a:r>
              <a:rPr sz="950" spc="7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le</a:t>
            </a:r>
            <a:r>
              <a:rPr sz="950" spc="7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poste</a:t>
            </a:r>
            <a:r>
              <a:rPr sz="950" spc="6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charges</a:t>
            </a:r>
            <a:r>
              <a:rPr sz="950" spc="8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de</a:t>
            </a:r>
            <a:r>
              <a:rPr sz="950" spc="6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fonctionnement</a:t>
            </a:r>
            <a:r>
              <a:rPr sz="950" spc="7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-</a:t>
            </a:r>
            <a:r>
              <a:rPr sz="950" spc="7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communication</a:t>
            </a:r>
            <a:r>
              <a:rPr sz="950" spc="7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la</a:t>
            </a:r>
            <a:r>
              <a:rPr sz="950" spc="7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contre</a:t>
            </a:r>
            <a:r>
              <a:rPr sz="950" spc="7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partie</a:t>
            </a:r>
            <a:r>
              <a:rPr sz="950" spc="6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du</a:t>
            </a:r>
            <a:r>
              <a:rPr sz="950" spc="7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partenariat</a:t>
            </a:r>
            <a:r>
              <a:rPr sz="950" spc="7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Franchise</a:t>
            </a:r>
            <a:r>
              <a:rPr sz="950" spc="70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Expo</a:t>
            </a:r>
            <a:r>
              <a:rPr sz="950" dirty="0">
                <a:latin typeface="Calibri"/>
                <a:cs typeface="Calibri"/>
              </a:rPr>
              <a:t> pour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25</a:t>
            </a:r>
            <a:r>
              <a:rPr sz="950" spc="35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K€</a:t>
            </a:r>
            <a:endParaRPr sz="9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04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CC8C2-849F-4187-7290-FF16F563E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1CBA374-CADD-BDC9-5FAB-5C500C927943}"/>
              </a:ext>
            </a:extLst>
          </p:cNvPr>
          <p:cNvSpPr txBox="1"/>
          <p:nvPr/>
        </p:nvSpPr>
        <p:spPr>
          <a:xfrm>
            <a:off x="2871591" y="1052996"/>
            <a:ext cx="10287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0" spc="-50" dirty="0">
                <a:solidFill>
                  <a:srgbClr val="1D2569"/>
                </a:solidFill>
                <a:latin typeface="Calibri Light"/>
                <a:cs typeface="Calibri Light"/>
              </a:rPr>
              <a:t>F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1BEC656-1929-DD88-373B-A80282C60C7C}"/>
              </a:ext>
            </a:extLst>
          </p:cNvPr>
          <p:cNvSpPr/>
          <p:nvPr/>
        </p:nvSpPr>
        <p:spPr>
          <a:xfrm>
            <a:off x="7297938" y="2055424"/>
            <a:ext cx="1798955" cy="194310"/>
          </a:xfrm>
          <a:custGeom>
            <a:avLst/>
            <a:gdLst/>
            <a:ahLst/>
            <a:cxnLst/>
            <a:rect l="l" t="t" r="r" b="b"/>
            <a:pathLst>
              <a:path w="1798954" h="194309">
                <a:moveTo>
                  <a:pt x="1798895" y="0"/>
                </a:moveTo>
                <a:lnTo>
                  <a:pt x="0" y="0"/>
                </a:lnTo>
                <a:lnTo>
                  <a:pt x="0" y="193932"/>
                </a:lnTo>
                <a:lnTo>
                  <a:pt x="1798895" y="193932"/>
                </a:lnTo>
                <a:lnTo>
                  <a:pt x="1798895" y="0"/>
                </a:lnTo>
                <a:close/>
              </a:path>
            </a:pathLst>
          </a:custGeom>
          <a:solidFill>
            <a:srgbClr val="E4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39A39758-2D35-7404-2BC6-1F550870F003}"/>
              </a:ext>
            </a:extLst>
          </p:cNvPr>
          <p:cNvSpPr/>
          <p:nvPr/>
        </p:nvSpPr>
        <p:spPr>
          <a:xfrm>
            <a:off x="2951164" y="2556974"/>
            <a:ext cx="6152515" cy="234315"/>
          </a:xfrm>
          <a:custGeom>
            <a:avLst/>
            <a:gdLst/>
            <a:ahLst/>
            <a:cxnLst/>
            <a:rect l="l" t="t" r="r" b="b"/>
            <a:pathLst>
              <a:path w="6152515" h="234314">
                <a:moveTo>
                  <a:pt x="6152356" y="0"/>
                </a:moveTo>
                <a:lnTo>
                  <a:pt x="0" y="0"/>
                </a:lnTo>
                <a:lnTo>
                  <a:pt x="0" y="234057"/>
                </a:lnTo>
                <a:lnTo>
                  <a:pt x="6152356" y="234057"/>
                </a:lnTo>
                <a:lnTo>
                  <a:pt x="615235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8D82204-65E7-9320-42A1-6E54D3372D71}"/>
              </a:ext>
            </a:extLst>
          </p:cNvPr>
          <p:cNvSpPr/>
          <p:nvPr/>
        </p:nvSpPr>
        <p:spPr>
          <a:xfrm>
            <a:off x="2951164" y="3025088"/>
            <a:ext cx="6152515" cy="234315"/>
          </a:xfrm>
          <a:custGeom>
            <a:avLst/>
            <a:gdLst/>
            <a:ahLst/>
            <a:cxnLst/>
            <a:rect l="l" t="t" r="r" b="b"/>
            <a:pathLst>
              <a:path w="6152515" h="234314">
                <a:moveTo>
                  <a:pt x="6152356" y="0"/>
                </a:moveTo>
                <a:lnTo>
                  <a:pt x="0" y="0"/>
                </a:lnTo>
                <a:lnTo>
                  <a:pt x="0" y="234057"/>
                </a:lnTo>
                <a:lnTo>
                  <a:pt x="6152356" y="234057"/>
                </a:lnTo>
                <a:lnTo>
                  <a:pt x="615235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D3FC1AF1-1292-0D0B-2A1F-DAE19A8E924D}"/>
              </a:ext>
            </a:extLst>
          </p:cNvPr>
          <p:cNvSpPr/>
          <p:nvPr/>
        </p:nvSpPr>
        <p:spPr>
          <a:xfrm>
            <a:off x="2951164" y="3493202"/>
            <a:ext cx="6152515" cy="234315"/>
          </a:xfrm>
          <a:custGeom>
            <a:avLst/>
            <a:gdLst/>
            <a:ahLst/>
            <a:cxnLst/>
            <a:rect l="l" t="t" r="r" b="b"/>
            <a:pathLst>
              <a:path w="6152515" h="234314">
                <a:moveTo>
                  <a:pt x="6152356" y="0"/>
                </a:moveTo>
                <a:lnTo>
                  <a:pt x="0" y="0"/>
                </a:lnTo>
                <a:lnTo>
                  <a:pt x="0" y="234057"/>
                </a:lnTo>
                <a:lnTo>
                  <a:pt x="6152356" y="234057"/>
                </a:lnTo>
                <a:lnTo>
                  <a:pt x="615235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490A6291-F10D-BD3F-648A-0B4944E19E15}"/>
              </a:ext>
            </a:extLst>
          </p:cNvPr>
          <p:cNvSpPr/>
          <p:nvPr/>
        </p:nvSpPr>
        <p:spPr>
          <a:xfrm>
            <a:off x="2951164" y="3961316"/>
            <a:ext cx="6152515" cy="234315"/>
          </a:xfrm>
          <a:custGeom>
            <a:avLst/>
            <a:gdLst/>
            <a:ahLst/>
            <a:cxnLst/>
            <a:rect l="l" t="t" r="r" b="b"/>
            <a:pathLst>
              <a:path w="6152515" h="234314">
                <a:moveTo>
                  <a:pt x="6152356" y="0"/>
                </a:moveTo>
                <a:lnTo>
                  <a:pt x="0" y="0"/>
                </a:lnTo>
                <a:lnTo>
                  <a:pt x="0" y="234057"/>
                </a:lnTo>
                <a:lnTo>
                  <a:pt x="6152356" y="234057"/>
                </a:lnTo>
                <a:lnTo>
                  <a:pt x="615235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8">
            <a:extLst>
              <a:ext uri="{FF2B5EF4-FFF2-40B4-BE49-F238E27FC236}">
                <a16:creationId xmlns:a16="http://schemas.microsoft.com/office/drawing/2014/main" id="{5EF48AE9-93CB-E9DA-FE8E-287967B3B746}"/>
              </a:ext>
            </a:extLst>
          </p:cNvPr>
          <p:cNvGraphicFramePr>
            <a:graphicFrameLocks noGrp="1"/>
          </p:cNvGraphicFramePr>
          <p:nvPr/>
        </p:nvGraphicFramePr>
        <p:xfrm>
          <a:off x="2951164" y="1104149"/>
          <a:ext cx="6289671" cy="32829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3585">
                <a:tc>
                  <a:txBody>
                    <a:bodyPr/>
                    <a:lstStyle/>
                    <a:p>
                      <a:pPr marL="13335">
                        <a:lnSpc>
                          <a:spcPts val="1275"/>
                        </a:lnSpc>
                      </a:pPr>
                      <a:r>
                        <a:rPr sz="13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.N.C.V.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6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Produits</a:t>
                      </a:r>
                      <a:r>
                        <a:rPr sz="1650" b="0" spc="1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d'exploitation</a:t>
                      </a:r>
                      <a:r>
                        <a:rPr sz="1650" b="0" spc="20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5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(Détail)</a:t>
                      </a:r>
                      <a:endParaRPr sz="16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75665">
                        <a:lnSpc>
                          <a:spcPts val="625"/>
                        </a:lnSpc>
                      </a:pPr>
                      <a:r>
                        <a:rPr sz="75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Commentaire</a:t>
                      </a:r>
                      <a:r>
                        <a:rPr sz="750" b="0" spc="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5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 </a:t>
                      </a:r>
                      <a:r>
                        <a:rPr sz="75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Gestion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  <a:p>
                      <a:pPr marR="24130" algn="r">
                        <a:lnSpc>
                          <a:spcPts val="1440"/>
                        </a:lnSpc>
                      </a:pPr>
                      <a:r>
                        <a:rPr sz="1300" b="0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2025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 marR="31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2025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>
                    <a:solidFill>
                      <a:srgbClr val="1D25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 marR="31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2024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>
                    <a:solidFill>
                      <a:srgbClr val="1D25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Évolution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Concours</a:t>
                      </a:r>
                      <a:r>
                        <a:rPr sz="1100" b="0" spc="-1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publics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et</a:t>
                      </a:r>
                      <a:r>
                        <a:rPr sz="1100" b="0" spc="-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subv.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d'exploitation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833</a:t>
                      </a:r>
                      <a:r>
                        <a:rPr sz="11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000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 marR="1206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-3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167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13030" marB="0"/>
                </a:tc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1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79,2%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939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Cotisations</a:t>
                      </a:r>
                      <a:r>
                        <a:rPr sz="1100" b="0" spc="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des</a:t>
                      </a:r>
                      <a:r>
                        <a:rPr sz="110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adhérents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72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574</a:t>
                      </a:r>
                      <a:r>
                        <a:rPr sz="11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82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457</a:t>
                      </a:r>
                      <a:r>
                        <a:rPr sz="11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494665" marR="120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-9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883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937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100" b="1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12%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Dons,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Mécénats,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Legs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r>
                        <a:rPr sz="1100" b="0" spc="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r>
                        <a:rPr sz="1100" b="0" spc="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r>
                        <a:rPr sz="900" b="1" spc="1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Contributions</a:t>
                      </a:r>
                      <a:r>
                        <a:rPr sz="1100" b="0" spc="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financières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42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876</a:t>
                      </a:r>
                      <a:r>
                        <a:rPr sz="11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38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065</a:t>
                      </a:r>
                      <a:r>
                        <a:rPr sz="11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474345" marR="120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+4</a:t>
                      </a:r>
                      <a:r>
                        <a:rPr sz="9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811</a:t>
                      </a:r>
                      <a:r>
                        <a:rPr sz="9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937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+12,6%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Utilisations</a:t>
                      </a:r>
                      <a:r>
                        <a:rPr sz="110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des</a:t>
                      </a:r>
                      <a:r>
                        <a:rPr sz="110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fonds</a:t>
                      </a:r>
                      <a:r>
                        <a:rPr sz="110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dédiés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r>
                        <a:rPr sz="1100" b="0" spc="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r>
                        <a:rPr sz="1100" b="0" spc="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r>
                        <a:rPr sz="900" b="1" spc="1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Ventes</a:t>
                      </a:r>
                      <a:r>
                        <a:rPr sz="1100" b="0" spc="-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100" b="0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marchandises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158</a:t>
                      </a:r>
                      <a:r>
                        <a:rPr sz="11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130</a:t>
                      </a:r>
                      <a:r>
                        <a:rPr sz="11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176</a:t>
                      </a:r>
                      <a:r>
                        <a:rPr sz="11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632</a:t>
                      </a:r>
                      <a:r>
                        <a:rPr sz="1100" b="0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427355" marR="120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-18</a:t>
                      </a:r>
                      <a:r>
                        <a:rPr sz="9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502</a:t>
                      </a:r>
                      <a:r>
                        <a:rPr sz="9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937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1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10,5%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Production</a:t>
                      </a:r>
                      <a:r>
                        <a:rPr sz="1100" b="0" spc="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l'exercice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968</a:t>
                      </a:r>
                      <a:r>
                        <a:rPr sz="11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625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 marR="120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-4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657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1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82,8%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Transferts</a:t>
                      </a:r>
                      <a:r>
                        <a:rPr sz="1100" b="0" spc="-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1100" b="0" spc="-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charges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r>
                        <a:rPr sz="1100" b="0" spc="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839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494665" marR="120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-2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839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937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Reprises</a:t>
                      </a:r>
                      <a:r>
                        <a:rPr sz="1100" b="0" spc="-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sur</a:t>
                      </a:r>
                      <a:r>
                        <a:rPr sz="1100" b="0" spc="-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provisions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r>
                        <a:rPr sz="1100" b="0" spc="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9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919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 marR="120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-9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919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1EC993C0-B621-E4C0-B9EC-40DCD55E6785}"/>
              </a:ext>
            </a:extLst>
          </p:cNvPr>
          <p:cNvGraphicFramePr>
            <a:graphicFrameLocks noGrp="1"/>
          </p:cNvGraphicFramePr>
          <p:nvPr/>
        </p:nvGraphicFramePr>
        <p:xfrm>
          <a:off x="2951164" y="4429431"/>
          <a:ext cx="6151877" cy="768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67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Autres</a:t>
                      </a:r>
                      <a:r>
                        <a:rPr sz="1100" b="0" spc="-1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produits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d'exploitation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</a:t>
                      </a:r>
                      <a:r>
                        <a:rPr sz="1100" b="0" spc="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9781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172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-7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166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937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1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99,9%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Total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275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387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30416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326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708</a:t>
                      </a:r>
                      <a:r>
                        <a:rPr sz="1100" b="1" spc="1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-51</a:t>
                      </a:r>
                      <a:r>
                        <a:rPr sz="9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321</a:t>
                      </a:r>
                      <a:r>
                        <a:rPr sz="9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3937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1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15,7%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Contributions</a:t>
                      </a:r>
                      <a:r>
                        <a:rPr sz="1100" b="0" spc="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volontaires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r>
                        <a:rPr sz="1100" b="0" spc="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9781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r>
                        <a:rPr sz="1100" b="0" spc="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5397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r>
                        <a:rPr sz="900" b="1" spc="1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302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ject 10">
            <a:extLst>
              <a:ext uri="{FF2B5EF4-FFF2-40B4-BE49-F238E27FC236}">
                <a16:creationId xmlns:a16="http://schemas.microsoft.com/office/drawing/2014/main" id="{A70F07F8-1415-D9E7-DBE7-8B86954CD3DC}"/>
              </a:ext>
            </a:extLst>
          </p:cNvPr>
          <p:cNvSpPr txBox="1"/>
          <p:nvPr/>
        </p:nvSpPr>
        <p:spPr>
          <a:xfrm>
            <a:off x="3005338" y="5205837"/>
            <a:ext cx="193230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0" dirty="0">
                <a:solidFill>
                  <a:srgbClr val="1D2569"/>
                </a:solidFill>
                <a:latin typeface="Calibri Light"/>
                <a:cs typeface="Calibri Light"/>
              </a:rPr>
              <a:t>Emplois</a:t>
            </a:r>
            <a:r>
              <a:rPr sz="1100" b="0" spc="2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100" b="0" dirty="0">
                <a:solidFill>
                  <a:srgbClr val="1D2569"/>
                </a:solidFill>
                <a:latin typeface="Calibri Light"/>
                <a:cs typeface="Calibri Light"/>
              </a:rPr>
              <a:t>contributions</a:t>
            </a:r>
            <a:r>
              <a:rPr sz="1100" b="0" spc="3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100" b="0" spc="-10" dirty="0">
                <a:solidFill>
                  <a:srgbClr val="1D2569"/>
                </a:solidFill>
                <a:latin typeface="Calibri Light"/>
                <a:cs typeface="Calibri Light"/>
              </a:rPr>
              <a:t>volontaires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02710A1A-4F2C-6421-E4DF-A80F9EA88DA2}"/>
              </a:ext>
            </a:extLst>
          </p:cNvPr>
          <p:cNvSpPr txBox="1"/>
          <p:nvPr/>
        </p:nvSpPr>
        <p:spPr>
          <a:xfrm>
            <a:off x="6054766" y="5205837"/>
            <a:ext cx="2038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0" dirty="0">
                <a:solidFill>
                  <a:srgbClr val="1D2569"/>
                </a:solidFill>
                <a:latin typeface="Calibri Light"/>
                <a:cs typeface="Calibri Light"/>
              </a:rPr>
              <a:t>0</a:t>
            </a:r>
            <a:r>
              <a:rPr sz="1100" b="0" spc="2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100" b="0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A304810C-6F3D-BC0E-D19A-B82365DC179F}"/>
              </a:ext>
            </a:extLst>
          </p:cNvPr>
          <p:cNvSpPr txBox="1"/>
          <p:nvPr/>
        </p:nvSpPr>
        <p:spPr>
          <a:xfrm>
            <a:off x="6924121" y="5205837"/>
            <a:ext cx="2038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0" dirty="0">
                <a:solidFill>
                  <a:srgbClr val="1D2569"/>
                </a:solidFill>
                <a:latin typeface="Calibri Light"/>
                <a:cs typeface="Calibri Light"/>
              </a:rPr>
              <a:t>0</a:t>
            </a:r>
            <a:r>
              <a:rPr sz="1100" b="0" spc="2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100" b="0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4827ABEC-1612-561D-8328-E9A4E667EABF}"/>
              </a:ext>
            </a:extLst>
          </p:cNvPr>
          <p:cNvSpPr txBox="1"/>
          <p:nvPr/>
        </p:nvSpPr>
        <p:spPr>
          <a:xfrm>
            <a:off x="8054282" y="5225899"/>
            <a:ext cx="183515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dirty="0">
                <a:solidFill>
                  <a:srgbClr val="1D2569"/>
                </a:solidFill>
                <a:latin typeface="Calibri Light"/>
                <a:cs typeface="Calibri Light"/>
              </a:rPr>
              <a:t>0</a:t>
            </a:r>
            <a:r>
              <a:rPr sz="900" b="1" spc="13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900" b="1" spc="-50" dirty="0">
                <a:solidFill>
                  <a:srgbClr val="1D2569"/>
                </a:solidFill>
                <a:latin typeface="Calibri Light"/>
                <a:cs typeface="Calibri Light"/>
              </a:rPr>
              <a:t>€</a:t>
            </a:r>
            <a:endParaRPr sz="90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132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ACC2F-9942-D48A-F4F2-6FA52C6A4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4">
            <a:extLst>
              <a:ext uri="{FF2B5EF4-FFF2-40B4-BE49-F238E27FC236}">
                <a16:creationId xmlns:a16="http://schemas.microsoft.com/office/drawing/2014/main" id="{127D45BD-65BE-EA07-93E3-AD1450ADC1C2}"/>
              </a:ext>
            </a:extLst>
          </p:cNvPr>
          <p:cNvSpPr txBox="1"/>
          <p:nvPr/>
        </p:nvSpPr>
        <p:spPr>
          <a:xfrm>
            <a:off x="2892349" y="1526236"/>
            <a:ext cx="55499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0" spc="-10" dirty="0">
                <a:solidFill>
                  <a:srgbClr val="1D2569"/>
                </a:solidFill>
                <a:latin typeface="Calibri Light"/>
                <a:cs typeface="Calibri Light"/>
              </a:rPr>
              <a:t>F.N.C.V.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D6247185-1A55-BC09-52EB-F1171EF5772E}"/>
              </a:ext>
            </a:extLst>
          </p:cNvPr>
          <p:cNvSpPr txBox="1"/>
          <p:nvPr/>
        </p:nvSpPr>
        <p:spPr>
          <a:xfrm>
            <a:off x="8182038" y="1539610"/>
            <a:ext cx="1020444" cy="3130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780"/>
              </a:lnSpc>
              <a:spcBef>
                <a:spcPts val="140"/>
              </a:spcBef>
            </a:pPr>
            <a:r>
              <a:rPr sz="750" b="0" spc="10" dirty="0">
                <a:solidFill>
                  <a:srgbClr val="1D2569"/>
                </a:solidFill>
                <a:latin typeface="Calibri Light"/>
                <a:cs typeface="Calibri Light"/>
              </a:rPr>
              <a:t>Commentaire</a:t>
            </a:r>
            <a:r>
              <a:rPr sz="750" b="0" spc="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750" b="0" spc="10" dirty="0">
                <a:solidFill>
                  <a:srgbClr val="1D2569"/>
                </a:solidFill>
                <a:latin typeface="Calibri Light"/>
                <a:cs typeface="Calibri Light"/>
              </a:rPr>
              <a:t>de </a:t>
            </a:r>
            <a:r>
              <a:rPr sz="750" b="0" spc="-10" dirty="0">
                <a:solidFill>
                  <a:srgbClr val="1D2569"/>
                </a:solidFill>
                <a:latin typeface="Calibri Light"/>
                <a:cs typeface="Calibri Light"/>
              </a:rPr>
              <a:t>Gestion</a:t>
            </a:r>
            <a:endParaRPr sz="750">
              <a:latin typeface="Calibri Light"/>
              <a:cs typeface="Calibri Light"/>
            </a:endParaRPr>
          </a:p>
          <a:p>
            <a:pPr marL="661035">
              <a:lnSpc>
                <a:spcPts val="1440"/>
              </a:lnSpc>
            </a:pPr>
            <a:r>
              <a:rPr sz="1300" b="0" spc="-20" dirty="0">
                <a:solidFill>
                  <a:srgbClr val="1D2569"/>
                </a:solidFill>
                <a:latin typeface="Calibri Light"/>
                <a:cs typeface="Calibri Light"/>
              </a:rPr>
              <a:t>2025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DAA68F56-EA43-251F-ED80-FC833E65922E}"/>
              </a:ext>
            </a:extLst>
          </p:cNvPr>
          <p:cNvSpPr txBox="1"/>
          <p:nvPr/>
        </p:nvSpPr>
        <p:spPr>
          <a:xfrm>
            <a:off x="2959222" y="2034474"/>
            <a:ext cx="285115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0" dirty="0">
                <a:solidFill>
                  <a:srgbClr val="1D2569"/>
                </a:solidFill>
                <a:latin typeface="Calibri Light"/>
                <a:cs typeface="Calibri Light"/>
              </a:rPr>
              <a:t>CHARGES</a:t>
            </a:r>
            <a:r>
              <a:rPr sz="1650" b="0" spc="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650" b="0" dirty="0">
                <a:solidFill>
                  <a:srgbClr val="1D2569"/>
                </a:solidFill>
                <a:latin typeface="Calibri Light"/>
                <a:cs typeface="Calibri Light"/>
              </a:rPr>
              <a:t>DE</a:t>
            </a:r>
            <a:r>
              <a:rPr sz="1650" b="0" spc="50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650" b="0" spc="-10" dirty="0">
                <a:solidFill>
                  <a:srgbClr val="1D2569"/>
                </a:solidFill>
                <a:latin typeface="Calibri Light"/>
                <a:cs typeface="Calibri Light"/>
              </a:rPr>
              <a:t>FONCTIONNEMENT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031660F5-2F36-12CD-EE35-D3262C614240}"/>
              </a:ext>
            </a:extLst>
          </p:cNvPr>
          <p:cNvSpPr/>
          <p:nvPr/>
        </p:nvSpPr>
        <p:spPr>
          <a:xfrm>
            <a:off x="2971922" y="2321355"/>
            <a:ext cx="6152515" cy="0"/>
          </a:xfrm>
          <a:custGeom>
            <a:avLst/>
            <a:gdLst/>
            <a:ahLst/>
            <a:cxnLst/>
            <a:rect l="l" t="t" r="r" b="b"/>
            <a:pathLst>
              <a:path w="6152515">
                <a:moveTo>
                  <a:pt x="0" y="0"/>
                </a:moveTo>
                <a:lnTo>
                  <a:pt x="6152356" y="0"/>
                </a:lnTo>
              </a:path>
            </a:pathLst>
          </a:custGeom>
          <a:ln w="6687">
            <a:solidFill>
              <a:srgbClr val="E4B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B0878AF4-743C-A771-E633-B54E14F3B2E0}"/>
              </a:ext>
            </a:extLst>
          </p:cNvPr>
          <p:cNvSpPr/>
          <p:nvPr/>
        </p:nvSpPr>
        <p:spPr>
          <a:xfrm>
            <a:off x="2971922" y="2929903"/>
            <a:ext cx="3678554" cy="468630"/>
          </a:xfrm>
          <a:custGeom>
            <a:avLst/>
            <a:gdLst/>
            <a:ahLst/>
            <a:cxnLst/>
            <a:rect l="l" t="t" r="r" b="b"/>
            <a:pathLst>
              <a:path w="3678554" h="468629">
                <a:moveTo>
                  <a:pt x="3678039" y="0"/>
                </a:moveTo>
                <a:lnTo>
                  <a:pt x="0" y="0"/>
                </a:lnTo>
                <a:lnTo>
                  <a:pt x="0" y="468114"/>
                </a:lnTo>
                <a:lnTo>
                  <a:pt x="3678039" y="468114"/>
                </a:lnTo>
                <a:lnTo>
                  <a:pt x="3678039" y="0"/>
                </a:lnTo>
                <a:close/>
              </a:path>
            </a:pathLst>
          </a:custGeom>
          <a:solidFill>
            <a:srgbClr val="1D2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9">
            <a:extLst>
              <a:ext uri="{FF2B5EF4-FFF2-40B4-BE49-F238E27FC236}">
                <a16:creationId xmlns:a16="http://schemas.microsoft.com/office/drawing/2014/main" id="{FC24D79C-305A-62A8-7822-9EAEA47A5DB4}"/>
              </a:ext>
            </a:extLst>
          </p:cNvPr>
          <p:cNvSpPr txBox="1"/>
          <p:nvPr/>
        </p:nvSpPr>
        <p:spPr>
          <a:xfrm>
            <a:off x="3026096" y="2970702"/>
            <a:ext cx="56261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0" spc="-20" dirty="0">
                <a:solidFill>
                  <a:srgbClr val="FFFFFF"/>
                </a:solidFill>
                <a:latin typeface="Calibri Light"/>
                <a:cs typeface="Calibri Light"/>
              </a:rPr>
              <a:t>2025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10" name="object 20">
            <a:extLst>
              <a:ext uri="{FF2B5EF4-FFF2-40B4-BE49-F238E27FC236}">
                <a16:creationId xmlns:a16="http://schemas.microsoft.com/office/drawing/2014/main" id="{90B9A012-751C-2603-44E9-0E97837FBDCB}"/>
              </a:ext>
            </a:extLst>
          </p:cNvPr>
          <p:cNvSpPr txBox="1"/>
          <p:nvPr/>
        </p:nvSpPr>
        <p:spPr>
          <a:xfrm>
            <a:off x="5647535" y="2970702"/>
            <a:ext cx="950594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82</a:t>
            </a:r>
            <a:r>
              <a:rPr sz="2100" b="0" spc="-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757</a:t>
            </a:r>
            <a:r>
              <a:rPr sz="2100" b="0" spc="-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spc="-50" dirty="0">
                <a:solidFill>
                  <a:srgbClr val="FFFFFF"/>
                </a:solidFill>
                <a:latin typeface="Calibri Light"/>
                <a:cs typeface="Calibri Light"/>
              </a:rPr>
              <a:t>€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781CFC47-3764-B8F2-C19F-B373C76C38CB}"/>
              </a:ext>
            </a:extLst>
          </p:cNvPr>
          <p:cNvSpPr/>
          <p:nvPr/>
        </p:nvSpPr>
        <p:spPr>
          <a:xfrm>
            <a:off x="2971922" y="3398017"/>
            <a:ext cx="3678554" cy="468630"/>
          </a:xfrm>
          <a:custGeom>
            <a:avLst/>
            <a:gdLst/>
            <a:ahLst/>
            <a:cxnLst/>
            <a:rect l="l" t="t" r="r" b="b"/>
            <a:pathLst>
              <a:path w="3678554" h="468629">
                <a:moveTo>
                  <a:pt x="3678039" y="0"/>
                </a:moveTo>
                <a:lnTo>
                  <a:pt x="0" y="0"/>
                </a:lnTo>
                <a:lnTo>
                  <a:pt x="0" y="468114"/>
                </a:lnTo>
                <a:lnTo>
                  <a:pt x="3678039" y="468114"/>
                </a:lnTo>
                <a:lnTo>
                  <a:pt x="3678039" y="0"/>
                </a:lnTo>
                <a:close/>
              </a:path>
            </a:pathLst>
          </a:custGeom>
          <a:solidFill>
            <a:srgbClr val="E4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2">
            <a:extLst>
              <a:ext uri="{FF2B5EF4-FFF2-40B4-BE49-F238E27FC236}">
                <a16:creationId xmlns:a16="http://schemas.microsoft.com/office/drawing/2014/main" id="{373C4445-9C87-39FD-305E-7536759B26E6}"/>
              </a:ext>
            </a:extLst>
          </p:cNvPr>
          <p:cNvSpPr txBox="1"/>
          <p:nvPr/>
        </p:nvSpPr>
        <p:spPr>
          <a:xfrm>
            <a:off x="3026096" y="3465565"/>
            <a:ext cx="505459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b="0" spc="-20" dirty="0">
                <a:solidFill>
                  <a:srgbClr val="FFFFFF"/>
                </a:solidFill>
                <a:latin typeface="Calibri Light"/>
                <a:cs typeface="Calibri Light"/>
              </a:rPr>
              <a:t>2024</a:t>
            </a:r>
            <a:endParaRPr sz="1850">
              <a:latin typeface="Calibri Light"/>
              <a:cs typeface="Calibri Light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id="{89D6D7BD-92A5-562D-72CE-8DF5EBD46B19}"/>
              </a:ext>
            </a:extLst>
          </p:cNvPr>
          <p:cNvSpPr txBox="1"/>
          <p:nvPr/>
        </p:nvSpPr>
        <p:spPr>
          <a:xfrm>
            <a:off x="5741157" y="3465565"/>
            <a:ext cx="853440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b="0" dirty="0">
                <a:solidFill>
                  <a:srgbClr val="FFFFFF"/>
                </a:solidFill>
                <a:latin typeface="Calibri Light"/>
                <a:cs typeface="Calibri Light"/>
              </a:rPr>
              <a:t>65</a:t>
            </a:r>
            <a:r>
              <a:rPr sz="185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50" b="0" dirty="0">
                <a:solidFill>
                  <a:srgbClr val="FFFFFF"/>
                </a:solidFill>
                <a:latin typeface="Calibri Light"/>
                <a:cs typeface="Calibri Light"/>
              </a:rPr>
              <a:t>444</a:t>
            </a:r>
            <a:r>
              <a:rPr sz="185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50" b="0" spc="-50" dirty="0">
                <a:solidFill>
                  <a:srgbClr val="FFFFFF"/>
                </a:solidFill>
                <a:latin typeface="Calibri Light"/>
                <a:cs typeface="Calibri Light"/>
              </a:rPr>
              <a:t>€</a:t>
            </a:r>
            <a:endParaRPr sz="1850">
              <a:latin typeface="Calibri Light"/>
              <a:cs typeface="Calibri Light"/>
            </a:endParaRPr>
          </a:p>
        </p:txBody>
      </p:sp>
      <p:grpSp>
        <p:nvGrpSpPr>
          <p:cNvPr id="14" name="object 24">
            <a:extLst>
              <a:ext uri="{FF2B5EF4-FFF2-40B4-BE49-F238E27FC236}">
                <a16:creationId xmlns:a16="http://schemas.microsoft.com/office/drawing/2014/main" id="{E06FDB70-043C-485A-5947-FD59AEB13744}"/>
              </a:ext>
            </a:extLst>
          </p:cNvPr>
          <p:cNvGrpSpPr/>
          <p:nvPr/>
        </p:nvGrpSpPr>
        <p:grpSpPr>
          <a:xfrm>
            <a:off x="2971922" y="4200498"/>
            <a:ext cx="4674870" cy="394970"/>
            <a:chOff x="705246" y="8364735"/>
            <a:chExt cx="4674870" cy="394970"/>
          </a:xfrm>
        </p:grpSpPr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09D24922-68CB-612A-716E-67D9BD159687}"/>
                </a:ext>
              </a:extLst>
            </p:cNvPr>
            <p:cNvSpPr/>
            <p:nvPr/>
          </p:nvSpPr>
          <p:spPr>
            <a:xfrm>
              <a:off x="705246" y="8364735"/>
              <a:ext cx="4674870" cy="394970"/>
            </a:xfrm>
            <a:custGeom>
              <a:avLst/>
              <a:gdLst/>
              <a:ahLst/>
              <a:cxnLst/>
              <a:rect l="l" t="t" r="r" b="b"/>
              <a:pathLst>
                <a:path w="4674870" h="394970">
                  <a:moveTo>
                    <a:pt x="4674453" y="0"/>
                  </a:moveTo>
                  <a:lnTo>
                    <a:pt x="0" y="0"/>
                  </a:lnTo>
                  <a:lnTo>
                    <a:pt x="0" y="394553"/>
                  </a:lnTo>
                  <a:lnTo>
                    <a:pt x="4674453" y="394553"/>
                  </a:lnTo>
                  <a:lnTo>
                    <a:pt x="4674453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>
              <a:extLst>
                <a:ext uri="{FF2B5EF4-FFF2-40B4-BE49-F238E27FC236}">
                  <a16:creationId xmlns:a16="http://schemas.microsoft.com/office/drawing/2014/main" id="{D31BA82E-6C38-5220-D203-F1D40F6F874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924" y="8451849"/>
              <a:ext cx="223313" cy="223265"/>
            </a:xfrm>
            <a:prstGeom prst="rect">
              <a:avLst/>
            </a:prstGeom>
          </p:spPr>
        </p:pic>
      </p:grpSp>
      <p:sp>
        <p:nvSpPr>
          <p:cNvPr id="27" name="object 27">
            <a:extLst>
              <a:ext uri="{FF2B5EF4-FFF2-40B4-BE49-F238E27FC236}">
                <a16:creationId xmlns:a16="http://schemas.microsoft.com/office/drawing/2014/main" id="{63130B10-C3BE-4E2A-29B3-07CEFB739CDE}"/>
              </a:ext>
            </a:extLst>
          </p:cNvPr>
          <p:cNvSpPr txBox="1"/>
          <p:nvPr/>
        </p:nvSpPr>
        <p:spPr>
          <a:xfrm>
            <a:off x="3694830" y="4221235"/>
            <a:ext cx="762635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0" spc="-10" dirty="0">
                <a:solidFill>
                  <a:srgbClr val="FF584F"/>
                </a:solidFill>
                <a:latin typeface="Calibri Light"/>
                <a:cs typeface="Calibri Light"/>
              </a:rPr>
              <a:t>+26,4%</a:t>
            </a:r>
            <a:endParaRPr sz="1950">
              <a:latin typeface="Calibri Light"/>
              <a:cs typeface="Calibri Light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E2F7E9C9-A41C-F14F-4AC1-2359F0C38D8A}"/>
              </a:ext>
            </a:extLst>
          </p:cNvPr>
          <p:cNvSpPr txBox="1"/>
          <p:nvPr/>
        </p:nvSpPr>
        <p:spPr>
          <a:xfrm>
            <a:off x="6583763" y="4221235"/>
            <a:ext cx="1014094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0" dirty="0">
                <a:solidFill>
                  <a:srgbClr val="FF584F"/>
                </a:solidFill>
                <a:latin typeface="Calibri Light"/>
                <a:cs typeface="Calibri Light"/>
              </a:rPr>
              <a:t>+17</a:t>
            </a:r>
            <a:r>
              <a:rPr sz="1950" b="0" spc="-45" dirty="0">
                <a:solidFill>
                  <a:srgbClr val="FF584F"/>
                </a:solidFill>
                <a:latin typeface="Calibri Light"/>
                <a:cs typeface="Calibri Light"/>
              </a:rPr>
              <a:t> </a:t>
            </a:r>
            <a:r>
              <a:rPr sz="1950" b="0" dirty="0">
                <a:solidFill>
                  <a:srgbClr val="FF584F"/>
                </a:solidFill>
                <a:latin typeface="Calibri Light"/>
                <a:cs typeface="Calibri Light"/>
              </a:rPr>
              <a:t>313</a:t>
            </a:r>
            <a:r>
              <a:rPr sz="1950" b="0" spc="-40" dirty="0">
                <a:solidFill>
                  <a:srgbClr val="FF584F"/>
                </a:solidFill>
                <a:latin typeface="Calibri Light"/>
                <a:cs typeface="Calibri Light"/>
              </a:rPr>
              <a:t> </a:t>
            </a:r>
            <a:r>
              <a:rPr sz="1950" b="0" spc="-50" dirty="0">
                <a:solidFill>
                  <a:srgbClr val="FF584F"/>
                </a:solidFill>
                <a:latin typeface="Calibri Light"/>
                <a:cs typeface="Calibri Light"/>
              </a:rPr>
              <a:t>€</a:t>
            </a:r>
            <a:endParaRPr sz="1950">
              <a:latin typeface="Calibri Light"/>
              <a:cs typeface="Calibri Light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137470CC-EF2C-9679-6034-DA691A4E3AC5}"/>
              </a:ext>
            </a:extLst>
          </p:cNvPr>
          <p:cNvSpPr txBox="1"/>
          <p:nvPr/>
        </p:nvSpPr>
        <p:spPr>
          <a:xfrm>
            <a:off x="5975214" y="4629163"/>
            <a:ext cx="16268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i="1" dirty="0">
                <a:solidFill>
                  <a:srgbClr val="000040"/>
                </a:solidFill>
                <a:latin typeface="Calibri Light"/>
                <a:cs typeface="Calibri Light"/>
              </a:rPr>
              <a:t>Produits</a:t>
            </a:r>
            <a:r>
              <a:rPr sz="1000" b="0" i="1" spc="-50" dirty="0">
                <a:solidFill>
                  <a:srgbClr val="000040"/>
                </a:solidFill>
                <a:latin typeface="Calibri Light"/>
                <a:cs typeface="Calibri Light"/>
              </a:rPr>
              <a:t> </a:t>
            </a:r>
            <a:r>
              <a:rPr sz="1000" b="0" i="1" dirty="0">
                <a:solidFill>
                  <a:srgbClr val="000040"/>
                </a:solidFill>
                <a:latin typeface="Calibri Light"/>
                <a:cs typeface="Calibri Light"/>
              </a:rPr>
              <a:t>d'exploitation</a:t>
            </a:r>
            <a:r>
              <a:rPr sz="1000" b="0" i="1" spc="-15" dirty="0">
                <a:solidFill>
                  <a:srgbClr val="000040"/>
                </a:solidFill>
                <a:latin typeface="Calibri Light"/>
                <a:cs typeface="Calibri Light"/>
              </a:rPr>
              <a:t> </a:t>
            </a:r>
            <a:r>
              <a:rPr sz="1000" b="0" i="1" dirty="0">
                <a:solidFill>
                  <a:srgbClr val="000040"/>
                </a:solidFill>
                <a:latin typeface="Calibri Light"/>
                <a:cs typeface="Calibri Light"/>
              </a:rPr>
              <a:t>:</a:t>
            </a:r>
            <a:r>
              <a:rPr sz="1000" b="0" i="1" spc="-30" dirty="0">
                <a:solidFill>
                  <a:srgbClr val="000040"/>
                </a:solidFill>
                <a:latin typeface="Calibri Light"/>
                <a:cs typeface="Calibri Light"/>
              </a:rPr>
              <a:t> </a:t>
            </a:r>
            <a:r>
              <a:rPr sz="1000" b="0" i="1" dirty="0">
                <a:solidFill>
                  <a:srgbClr val="FF2B2B"/>
                </a:solidFill>
                <a:latin typeface="Calibri Light"/>
                <a:cs typeface="Calibri Light"/>
              </a:rPr>
              <a:t>-</a:t>
            </a:r>
            <a:r>
              <a:rPr sz="1000" b="0" i="1" spc="-20" dirty="0">
                <a:solidFill>
                  <a:srgbClr val="FF2B2B"/>
                </a:solidFill>
                <a:latin typeface="Calibri Light"/>
                <a:cs typeface="Calibri Light"/>
              </a:rPr>
              <a:t>15,7%</a:t>
            </a:r>
            <a:endParaRPr sz="1000">
              <a:latin typeface="Calibri Light"/>
              <a:cs typeface="Calibri Light"/>
            </a:endParaRPr>
          </a:p>
        </p:txBody>
      </p:sp>
      <p:grpSp>
        <p:nvGrpSpPr>
          <p:cNvPr id="30" name="object 30">
            <a:extLst>
              <a:ext uri="{FF2B5EF4-FFF2-40B4-BE49-F238E27FC236}">
                <a16:creationId xmlns:a16="http://schemas.microsoft.com/office/drawing/2014/main" id="{21156FE9-2896-ED6E-3D04-98E9C7685DF8}"/>
              </a:ext>
            </a:extLst>
          </p:cNvPr>
          <p:cNvGrpSpPr/>
          <p:nvPr/>
        </p:nvGrpSpPr>
        <p:grpSpPr>
          <a:xfrm>
            <a:off x="6716835" y="2729283"/>
            <a:ext cx="929640" cy="1130300"/>
            <a:chOff x="4450159" y="6893520"/>
            <a:chExt cx="929640" cy="1130300"/>
          </a:xfrm>
        </p:grpSpPr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305399AA-7662-D0AC-7AC8-D7D8DBA89FC9}"/>
                </a:ext>
              </a:extLst>
            </p:cNvPr>
            <p:cNvSpPr/>
            <p:nvPr/>
          </p:nvSpPr>
          <p:spPr>
            <a:xfrm>
              <a:off x="4450159" y="7094140"/>
              <a:ext cx="929640" cy="929640"/>
            </a:xfrm>
            <a:custGeom>
              <a:avLst/>
              <a:gdLst/>
              <a:ahLst/>
              <a:cxnLst/>
              <a:rect l="l" t="t" r="r" b="b"/>
              <a:pathLst>
                <a:path w="929639" h="929640">
                  <a:moveTo>
                    <a:pt x="929540" y="0"/>
                  </a:moveTo>
                  <a:lnTo>
                    <a:pt x="0" y="0"/>
                  </a:lnTo>
                  <a:lnTo>
                    <a:pt x="0" y="929540"/>
                  </a:lnTo>
                  <a:lnTo>
                    <a:pt x="929540" y="929540"/>
                  </a:lnTo>
                  <a:lnTo>
                    <a:pt x="92954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926C3328-3AE8-F3AA-07FB-64C4576F6833}"/>
                </a:ext>
              </a:extLst>
            </p:cNvPr>
            <p:cNvSpPr/>
            <p:nvPr/>
          </p:nvSpPr>
          <p:spPr>
            <a:xfrm>
              <a:off x="4450159" y="6893520"/>
              <a:ext cx="929640" cy="194310"/>
            </a:xfrm>
            <a:custGeom>
              <a:avLst/>
              <a:gdLst/>
              <a:ahLst/>
              <a:cxnLst/>
              <a:rect l="l" t="t" r="r" b="b"/>
              <a:pathLst>
                <a:path w="929639" h="194309">
                  <a:moveTo>
                    <a:pt x="929540" y="0"/>
                  </a:moveTo>
                  <a:lnTo>
                    <a:pt x="0" y="0"/>
                  </a:lnTo>
                  <a:lnTo>
                    <a:pt x="0" y="193932"/>
                  </a:lnTo>
                  <a:lnTo>
                    <a:pt x="929540" y="193932"/>
                  </a:lnTo>
                  <a:lnTo>
                    <a:pt x="929540" y="0"/>
                  </a:lnTo>
                  <a:close/>
                </a:path>
              </a:pathLst>
            </a:custGeom>
            <a:solidFill>
              <a:srgbClr val="34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C0E44F60-6731-6963-2B04-E687D0809FA9}"/>
              </a:ext>
            </a:extLst>
          </p:cNvPr>
          <p:cNvSpPr txBox="1"/>
          <p:nvPr/>
        </p:nvSpPr>
        <p:spPr>
          <a:xfrm>
            <a:off x="6918130" y="2736645"/>
            <a:ext cx="524510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0" dirty="0">
                <a:solidFill>
                  <a:srgbClr val="F5F5F5"/>
                </a:solidFill>
                <a:latin typeface="Calibri Light"/>
                <a:cs typeface="Calibri Light"/>
              </a:rPr>
              <a:t>%</a:t>
            </a:r>
            <a:r>
              <a:rPr sz="900" b="0" spc="-5" dirty="0">
                <a:solidFill>
                  <a:srgbClr val="F5F5F5"/>
                </a:solidFill>
                <a:latin typeface="Calibri Light"/>
                <a:cs typeface="Calibri Light"/>
              </a:rPr>
              <a:t> </a:t>
            </a:r>
            <a:r>
              <a:rPr sz="900" b="0" spc="-10" dirty="0">
                <a:solidFill>
                  <a:srgbClr val="F5F5F5"/>
                </a:solidFill>
                <a:latin typeface="Calibri Light"/>
                <a:cs typeface="Calibri Light"/>
              </a:rPr>
              <a:t>Produits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61F6E040-7996-D12E-FC87-842A48B8D341}"/>
              </a:ext>
            </a:extLst>
          </p:cNvPr>
          <p:cNvSpPr txBox="1"/>
          <p:nvPr/>
        </p:nvSpPr>
        <p:spPr>
          <a:xfrm>
            <a:off x="6784383" y="2970702"/>
            <a:ext cx="81661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0" spc="-10" dirty="0">
                <a:latin typeface="Calibri Light"/>
                <a:cs typeface="Calibri Light"/>
              </a:rPr>
              <a:t>30,05%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34C927C1-1953-BE88-C6A8-889632B6BAFD}"/>
              </a:ext>
            </a:extLst>
          </p:cNvPr>
          <p:cNvSpPr/>
          <p:nvPr/>
        </p:nvSpPr>
        <p:spPr>
          <a:xfrm>
            <a:off x="6750272" y="3398017"/>
            <a:ext cx="869950" cy="0"/>
          </a:xfrm>
          <a:custGeom>
            <a:avLst/>
            <a:gdLst/>
            <a:ahLst/>
            <a:cxnLst/>
            <a:rect l="l" t="t" r="r" b="b"/>
            <a:pathLst>
              <a:path w="869950">
                <a:moveTo>
                  <a:pt x="0" y="0"/>
                </a:moveTo>
                <a:lnTo>
                  <a:pt x="869354" y="0"/>
                </a:lnTo>
              </a:path>
            </a:pathLst>
          </a:custGeom>
          <a:ln w="6687">
            <a:solidFill>
              <a:srgbClr val="9F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96E4CD2A-9706-16A9-DA4F-DD75948E2001}"/>
              </a:ext>
            </a:extLst>
          </p:cNvPr>
          <p:cNvSpPr txBox="1"/>
          <p:nvPr/>
        </p:nvSpPr>
        <p:spPr>
          <a:xfrm>
            <a:off x="6864631" y="3465565"/>
            <a:ext cx="732790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b="0" spc="-10" dirty="0">
                <a:latin typeface="Calibri Light"/>
                <a:cs typeface="Calibri Light"/>
              </a:rPr>
              <a:t>21,33%</a:t>
            </a:r>
            <a:endParaRPr sz="1850">
              <a:latin typeface="Calibri Light"/>
              <a:cs typeface="Calibri Light"/>
            </a:endParaRPr>
          </a:p>
        </p:txBody>
      </p:sp>
      <p:grpSp>
        <p:nvGrpSpPr>
          <p:cNvPr id="37" name="object 37">
            <a:extLst>
              <a:ext uri="{FF2B5EF4-FFF2-40B4-BE49-F238E27FC236}">
                <a16:creationId xmlns:a16="http://schemas.microsoft.com/office/drawing/2014/main" id="{C00E0681-87F3-DD72-72F2-63BCF2BDBD79}"/>
              </a:ext>
            </a:extLst>
          </p:cNvPr>
          <p:cNvGrpSpPr/>
          <p:nvPr/>
        </p:nvGrpSpPr>
        <p:grpSpPr>
          <a:xfrm>
            <a:off x="7719936" y="2729283"/>
            <a:ext cx="1411605" cy="1879600"/>
            <a:chOff x="5453260" y="6893520"/>
            <a:chExt cx="1411605" cy="1879600"/>
          </a:xfrm>
        </p:grpSpPr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29C4EA1A-2F82-CDC3-955B-7963238D9A00}"/>
                </a:ext>
              </a:extLst>
            </p:cNvPr>
            <p:cNvSpPr/>
            <p:nvPr/>
          </p:nvSpPr>
          <p:spPr>
            <a:xfrm>
              <a:off x="5466635" y="6906895"/>
              <a:ext cx="1398270" cy="1866264"/>
            </a:xfrm>
            <a:custGeom>
              <a:avLst/>
              <a:gdLst/>
              <a:ahLst/>
              <a:cxnLst/>
              <a:rect l="l" t="t" r="r" b="b"/>
              <a:pathLst>
                <a:path w="1398270" h="1866265">
                  <a:moveTo>
                    <a:pt x="1397654" y="0"/>
                  </a:moveTo>
                  <a:lnTo>
                    <a:pt x="0" y="0"/>
                  </a:lnTo>
                  <a:lnTo>
                    <a:pt x="0" y="1865768"/>
                  </a:lnTo>
                  <a:lnTo>
                    <a:pt x="1397654" y="1865768"/>
                  </a:lnTo>
                  <a:lnTo>
                    <a:pt x="139765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4FC82F28-2B80-9845-A400-F40E3DF535F0}"/>
                </a:ext>
              </a:extLst>
            </p:cNvPr>
            <p:cNvSpPr/>
            <p:nvPr/>
          </p:nvSpPr>
          <p:spPr>
            <a:xfrm>
              <a:off x="5453260" y="6893520"/>
              <a:ext cx="1398270" cy="1866264"/>
            </a:xfrm>
            <a:custGeom>
              <a:avLst/>
              <a:gdLst/>
              <a:ahLst/>
              <a:cxnLst/>
              <a:rect l="l" t="t" r="r" b="b"/>
              <a:pathLst>
                <a:path w="1398270" h="1866265">
                  <a:moveTo>
                    <a:pt x="1397654" y="0"/>
                  </a:moveTo>
                  <a:lnTo>
                    <a:pt x="0" y="0"/>
                  </a:lnTo>
                  <a:lnTo>
                    <a:pt x="0" y="1865768"/>
                  </a:lnTo>
                  <a:lnTo>
                    <a:pt x="1397654" y="1865768"/>
                  </a:lnTo>
                  <a:lnTo>
                    <a:pt x="1397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B6E6ECF6-DF80-69D2-9C26-B219AC6F58E8}"/>
                </a:ext>
              </a:extLst>
            </p:cNvPr>
            <p:cNvSpPr/>
            <p:nvPr/>
          </p:nvSpPr>
          <p:spPr>
            <a:xfrm>
              <a:off x="5600382" y="7528817"/>
              <a:ext cx="220979" cy="1116965"/>
            </a:xfrm>
            <a:custGeom>
              <a:avLst/>
              <a:gdLst/>
              <a:ahLst/>
              <a:cxnLst/>
              <a:rect l="l" t="t" r="r" b="b"/>
              <a:pathLst>
                <a:path w="220979" h="1116965">
                  <a:moveTo>
                    <a:pt x="220682" y="0"/>
                  </a:moveTo>
                  <a:lnTo>
                    <a:pt x="0" y="0"/>
                  </a:lnTo>
                  <a:lnTo>
                    <a:pt x="0" y="1116786"/>
                  </a:lnTo>
                  <a:lnTo>
                    <a:pt x="220682" y="1116786"/>
                  </a:lnTo>
                  <a:lnTo>
                    <a:pt x="220682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E798B9FC-DAA7-E982-01D6-0B786D09AE30}"/>
                </a:ext>
              </a:extLst>
            </p:cNvPr>
            <p:cNvSpPr/>
            <p:nvPr/>
          </p:nvSpPr>
          <p:spPr>
            <a:xfrm>
              <a:off x="6041747" y="7361634"/>
              <a:ext cx="220979" cy="1283970"/>
            </a:xfrm>
            <a:custGeom>
              <a:avLst/>
              <a:gdLst/>
              <a:ahLst/>
              <a:cxnLst/>
              <a:rect l="l" t="t" r="r" b="b"/>
              <a:pathLst>
                <a:path w="220979" h="1283970">
                  <a:moveTo>
                    <a:pt x="220682" y="0"/>
                  </a:moveTo>
                  <a:lnTo>
                    <a:pt x="0" y="0"/>
                  </a:lnTo>
                  <a:lnTo>
                    <a:pt x="0" y="1283970"/>
                  </a:lnTo>
                  <a:lnTo>
                    <a:pt x="220682" y="1283970"/>
                  </a:lnTo>
                  <a:lnTo>
                    <a:pt x="220682" y="0"/>
                  </a:lnTo>
                  <a:close/>
                </a:path>
              </a:pathLst>
            </a:custGeom>
            <a:solidFill>
              <a:srgbClr val="FFB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B5A9F12B-9041-D9A7-32DE-116953D63BBD}"/>
                </a:ext>
              </a:extLst>
            </p:cNvPr>
            <p:cNvSpPr/>
            <p:nvPr/>
          </p:nvSpPr>
          <p:spPr>
            <a:xfrm>
              <a:off x="6483111" y="7020579"/>
              <a:ext cx="220979" cy="1625600"/>
            </a:xfrm>
            <a:custGeom>
              <a:avLst/>
              <a:gdLst/>
              <a:ahLst/>
              <a:cxnLst/>
              <a:rect l="l" t="t" r="r" b="b"/>
              <a:pathLst>
                <a:path w="220979" h="1625600">
                  <a:moveTo>
                    <a:pt x="220682" y="0"/>
                  </a:moveTo>
                  <a:lnTo>
                    <a:pt x="0" y="0"/>
                  </a:lnTo>
                  <a:lnTo>
                    <a:pt x="0" y="1625024"/>
                  </a:lnTo>
                  <a:lnTo>
                    <a:pt x="220682" y="1625024"/>
                  </a:lnTo>
                  <a:lnTo>
                    <a:pt x="220682" y="0"/>
                  </a:lnTo>
                  <a:close/>
                </a:path>
              </a:pathLst>
            </a:custGeom>
            <a:solidFill>
              <a:srgbClr val="1D2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3">
              <a:extLst>
                <a:ext uri="{FF2B5EF4-FFF2-40B4-BE49-F238E27FC236}">
                  <a16:creationId xmlns:a16="http://schemas.microsoft.com/office/drawing/2014/main" id="{B9EA3980-FE74-29D6-5516-62BAD2A0359E}"/>
                </a:ext>
              </a:extLst>
            </p:cNvPr>
            <p:cNvSpPr/>
            <p:nvPr/>
          </p:nvSpPr>
          <p:spPr>
            <a:xfrm>
              <a:off x="5466635" y="8578731"/>
              <a:ext cx="1357630" cy="133985"/>
            </a:xfrm>
            <a:custGeom>
              <a:avLst/>
              <a:gdLst/>
              <a:ahLst/>
              <a:cxnLst/>
              <a:rect l="l" t="t" r="r" b="b"/>
              <a:pathLst>
                <a:path w="1357629" h="133984">
                  <a:moveTo>
                    <a:pt x="0" y="66873"/>
                  </a:moveTo>
                  <a:lnTo>
                    <a:pt x="1357530" y="66873"/>
                  </a:lnTo>
                </a:path>
                <a:path w="1357629" h="133984">
                  <a:moveTo>
                    <a:pt x="1357530" y="66873"/>
                  </a:moveTo>
                  <a:lnTo>
                    <a:pt x="1290657" y="0"/>
                  </a:lnTo>
                </a:path>
                <a:path w="1357629" h="133984">
                  <a:moveTo>
                    <a:pt x="1357530" y="66873"/>
                  </a:moveTo>
                  <a:lnTo>
                    <a:pt x="1290657" y="133746"/>
                  </a:lnTo>
                </a:path>
                <a:path w="1357629" h="133984">
                  <a:moveTo>
                    <a:pt x="240744" y="46811"/>
                  </a:moveTo>
                  <a:lnTo>
                    <a:pt x="240744" y="86935"/>
                  </a:lnTo>
                </a:path>
              </a:pathLst>
            </a:custGeom>
            <a:ln w="6687">
              <a:solidFill>
                <a:srgbClr val="9F9F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4">
            <a:extLst>
              <a:ext uri="{FF2B5EF4-FFF2-40B4-BE49-F238E27FC236}">
                <a16:creationId xmlns:a16="http://schemas.microsoft.com/office/drawing/2014/main" id="{1B0048B1-A2D5-3A3C-92FD-F21522F9CC77}"/>
              </a:ext>
            </a:extLst>
          </p:cNvPr>
          <p:cNvSpPr txBox="1"/>
          <p:nvPr/>
        </p:nvSpPr>
        <p:spPr>
          <a:xfrm>
            <a:off x="7881107" y="4495416"/>
            <a:ext cx="18351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0" spc="-20" dirty="0">
                <a:solidFill>
                  <a:srgbClr val="454545"/>
                </a:solidFill>
                <a:latin typeface="Calibri Light"/>
                <a:cs typeface="Calibri Light"/>
              </a:rPr>
              <a:t>2023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48" name="object 45">
            <a:extLst>
              <a:ext uri="{FF2B5EF4-FFF2-40B4-BE49-F238E27FC236}">
                <a16:creationId xmlns:a16="http://schemas.microsoft.com/office/drawing/2014/main" id="{3E51D3E2-FE89-1259-4813-552F1BCAF86F}"/>
              </a:ext>
            </a:extLst>
          </p:cNvPr>
          <p:cNvSpPr/>
          <p:nvPr/>
        </p:nvSpPr>
        <p:spPr>
          <a:xfrm>
            <a:off x="8415420" y="4461305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124"/>
                </a:lnTo>
              </a:path>
            </a:pathLst>
          </a:custGeom>
          <a:ln w="6687">
            <a:solidFill>
              <a:srgbClr val="9F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6">
            <a:extLst>
              <a:ext uri="{FF2B5EF4-FFF2-40B4-BE49-F238E27FC236}">
                <a16:creationId xmlns:a16="http://schemas.microsoft.com/office/drawing/2014/main" id="{849F6E7B-864C-C43D-2AA7-BDF5FFE5EB69}"/>
              </a:ext>
            </a:extLst>
          </p:cNvPr>
          <p:cNvSpPr txBox="1"/>
          <p:nvPr/>
        </p:nvSpPr>
        <p:spPr>
          <a:xfrm>
            <a:off x="8322472" y="4495416"/>
            <a:ext cx="18351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0" spc="-20" dirty="0">
                <a:solidFill>
                  <a:srgbClr val="454545"/>
                </a:solidFill>
                <a:latin typeface="Calibri Light"/>
                <a:cs typeface="Calibri Light"/>
              </a:rPr>
              <a:t>2024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52" name="object 47">
            <a:extLst>
              <a:ext uri="{FF2B5EF4-FFF2-40B4-BE49-F238E27FC236}">
                <a16:creationId xmlns:a16="http://schemas.microsoft.com/office/drawing/2014/main" id="{7C864F96-DFB5-6DEF-1FA6-43FEC23A0486}"/>
              </a:ext>
            </a:extLst>
          </p:cNvPr>
          <p:cNvSpPr/>
          <p:nvPr/>
        </p:nvSpPr>
        <p:spPr>
          <a:xfrm>
            <a:off x="8856785" y="4461305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124"/>
                </a:lnTo>
              </a:path>
            </a:pathLst>
          </a:custGeom>
          <a:ln w="6687">
            <a:solidFill>
              <a:srgbClr val="9F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8">
            <a:extLst>
              <a:ext uri="{FF2B5EF4-FFF2-40B4-BE49-F238E27FC236}">
                <a16:creationId xmlns:a16="http://schemas.microsoft.com/office/drawing/2014/main" id="{9D7917E3-6397-EB5B-29E9-91B6913A50F4}"/>
              </a:ext>
            </a:extLst>
          </p:cNvPr>
          <p:cNvSpPr txBox="1"/>
          <p:nvPr/>
        </p:nvSpPr>
        <p:spPr>
          <a:xfrm>
            <a:off x="8763837" y="4495416"/>
            <a:ext cx="18351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0" spc="-20" dirty="0">
                <a:solidFill>
                  <a:srgbClr val="454545"/>
                </a:solidFill>
                <a:latin typeface="Calibri Light"/>
                <a:cs typeface="Calibri Light"/>
              </a:rPr>
              <a:t>2025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56" name="object 49">
            <a:extLst>
              <a:ext uri="{FF2B5EF4-FFF2-40B4-BE49-F238E27FC236}">
                <a16:creationId xmlns:a16="http://schemas.microsoft.com/office/drawing/2014/main" id="{D5E44F94-0C71-3529-CD21-625101A11446}"/>
              </a:ext>
            </a:extLst>
          </p:cNvPr>
          <p:cNvSpPr txBox="1"/>
          <p:nvPr/>
        </p:nvSpPr>
        <p:spPr>
          <a:xfrm>
            <a:off x="7827609" y="3238196"/>
            <a:ext cx="3073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95" dirty="0">
                <a:solidFill>
                  <a:srgbClr val="454545"/>
                </a:solidFill>
                <a:latin typeface="Calibri Light"/>
                <a:cs typeface="Calibri Light"/>
              </a:rPr>
              <a:t>5</a:t>
            </a:r>
            <a:r>
              <a:rPr sz="600" b="0" u="sng" spc="-25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6</a:t>
            </a:r>
            <a:r>
              <a:rPr sz="600" b="0" u="sng" spc="40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753</a:t>
            </a:r>
            <a:r>
              <a:rPr sz="600" b="0" u="sng" spc="40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none" spc="-50" dirty="0">
                <a:solidFill>
                  <a:srgbClr val="454545"/>
                </a:solidFill>
                <a:latin typeface="Calibri Light"/>
                <a:cs typeface="Calibri Light"/>
              </a:rPr>
              <a:t>€</a:t>
            </a:r>
            <a:endParaRPr sz="600">
              <a:latin typeface="Calibri Light"/>
              <a:cs typeface="Calibri Light"/>
            </a:endParaRPr>
          </a:p>
        </p:txBody>
      </p:sp>
      <p:sp>
        <p:nvSpPr>
          <p:cNvPr id="57" name="object 50">
            <a:extLst>
              <a:ext uri="{FF2B5EF4-FFF2-40B4-BE49-F238E27FC236}">
                <a16:creationId xmlns:a16="http://schemas.microsoft.com/office/drawing/2014/main" id="{C86243BC-21CB-58D8-6EE8-239D8033B757}"/>
              </a:ext>
            </a:extLst>
          </p:cNvPr>
          <p:cNvSpPr txBox="1"/>
          <p:nvPr/>
        </p:nvSpPr>
        <p:spPr>
          <a:xfrm>
            <a:off x="8268973" y="3071012"/>
            <a:ext cx="3073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95" dirty="0">
                <a:solidFill>
                  <a:srgbClr val="454545"/>
                </a:solidFill>
                <a:latin typeface="Calibri Light"/>
                <a:cs typeface="Calibri Light"/>
              </a:rPr>
              <a:t>6</a:t>
            </a:r>
            <a:r>
              <a:rPr sz="600" b="0" u="sng" spc="-25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5</a:t>
            </a:r>
            <a:r>
              <a:rPr sz="600" b="0" u="sng" spc="40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444</a:t>
            </a:r>
            <a:r>
              <a:rPr sz="600" b="0" u="sng" spc="40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none" spc="-50" dirty="0">
                <a:solidFill>
                  <a:srgbClr val="454545"/>
                </a:solidFill>
                <a:latin typeface="Calibri Light"/>
                <a:cs typeface="Calibri Light"/>
              </a:rPr>
              <a:t>€</a:t>
            </a:r>
            <a:endParaRPr sz="600">
              <a:latin typeface="Calibri Light"/>
              <a:cs typeface="Calibri Light"/>
            </a:endParaRPr>
          </a:p>
        </p:txBody>
      </p:sp>
      <p:sp>
        <p:nvSpPr>
          <p:cNvPr id="58" name="object 51">
            <a:extLst>
              <a:ext uri="{FF2B5EF4-FFF2-40B4-BE49-F238E27FC236}">
                <a16:creationId xmlns:a16="http://schemas.microsoft.com/office/drawing/2014/main" id="{392F528B-24B2-880E-FBC5-BFFF41C58987}"/>
              </a:ext>
            </a:extLst>
          </p:cNvPr>
          <p:cNvSpPr txBox="1"/>
          <p:nvPr/>
        </p:nvSpPr>
        <p:spPr>
          <a:xfrm>
            <a:off x="8710338" y="2729958"/>
            <a:ext cx="30734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spc="-95" dirty="0">
                <a:solidFill>
                  <a:srgbClr val="454545"/>
                </a:solidFill>
                <a:latin typeface="Calibri Light"/>
                <a:cs typeface="Calibri Light"/>
              </a:rPr>
              <a:t>8</a:t>
            </a:r>
            <a:r>
              <a:rPr sz="600" b="0" u="sng" spc="-25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2</a:t>
            </a:r>
            <a:r>
              <a:rPr sz="600" b="0" u="sng" spc="40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757</a:t>
            </a:r>
            <a:r>
              <a:rPr sz="600" b="0" u="sng" spc="40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none" spc="-50" dirty="0">
                <a:solidFill>
                  <a:srgbClr val="454545"/>
                </a:solidFill>
                <a:latin typeface="Calibri Light"/>
                <a:cs typeface="Calibri Light"/>
              </a:rPr>
              <a:t>€</a:t>
            </a:r>
            <a:endParaRPr sz="60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5164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D635B-AEC5-A602-E8EE-D744C2CC7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259C4DD-CF65-CE6D-E39F-D07F55BAA385}"/>
              </a:ext>
            </a:extLst>
          </p:cNvPr>
          <p:cNvSpPr txBox="1"/>
          <p:nvPr/>
        </p:nvSpPr>
        <p:spPr>
          <a:xfrm>
            <a:off x="2698875" y="915394"/>
            <a:ext cx="10287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0" spc="-50" dirty="0">
                <a:solidFill>
                  <a:srgbClr val="1D2569"/>
                </a:solidFill>
                <a:latin typeface="Calibri Light"/>
                <a:cs typeface="Calibri Light"/>
              </a:rPr>
              <a:t>F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573F233-D2C6-8803-1323-FA16468440C1}"/>
              </a:ext>
            </a:extLst>
          </p:cNvPr>
          <p:cNvSpPr/>
          <p:nvPr/>
        </p:nvSpPr>
        <p:spPr>
          <a:xfrm>
            <a:off x="7125222" y="1784075"/>
            <a:ext cx="1798955" cy="194310"/>
          </a:xfrm>
          <a:custGeom>
            <a:avLst/>
            <a:gdLst/>
            <a:ahLst/>
            <a:cxnLst/>
            <a:rect l="l" t="t" r="r" b="b"/>
            <a:pathLst>
              <a:path w="1798954" h="194309">
                <a:moveTo>
                  <a:pt x="1798895" y="0"/>
                </a:moveTo>
                <a:lnTo>
                  <a:pt x="0" y="0"/>
                </a:lnTo>
                <a:lnTo>
                  <a:pt x="0" y="193932"/>
                </a:lnTo>
                <a:lnTo>
                  <a:pt x="1798895" y="193932"/>
                </a:lnTo>
                <a:lnTo>
                  <a:pt x="1798895" y="0"/>
                </a:lnTo>
                <a:close/>
              </a:path>
            </a:pathLst>
          </a:custGeom>
          <a:solidFill>
            <a:srgbClr val="E4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6F1FEAA-AD93-8DC8-E225-E124B9DCABAA}"/>
              </a:ext>
            </a:extLst>
          </p:cNvPr>
          <p:cNvSpPr/>
          <p:nvPr/>
        </p:nvSpPr>
        <p:spPr>
          <a:xfrm>
            <a:off x="2778448" y="2359186"/>
            <a:ext cx="6152515" cy="307975"/>
          </a:xfrm>
          <a:custGeom>
            <a:avLst/>
            <a:gdLst/>
            <a:ahLst/>
            <a:cxnLst/>
            <a:rect l="l" t="t" r="r" b="b"/>
            <a:pathLst>
              <a:path w="6152515" h="307975">
                <a:moveTo>
                  <a:pt x="6152356" y="0"/>
                </a:moveTo>
                <a:lnTo>
                  <a:pt x="0" y="0"/>
                </a:lnTo>
                <a:lnTo>
                  <a:pt x="0" y="307617"/>
                </a:lnTo>
                <a:lnTo>
                  <a:pt x="6152356" y="307617"/>
                </a:lnTo>
                <a:lnTo>
                  <a:pt x="615235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1E9CCFE-F2C8-8603-A070-4ECBEB2D70C1}"/>
              </a:ext>
            </a:extLst>
          </p:cNvPr>
          <p:cNvSpPr/>
          <p:nvPr/>
        </p:nvSpPr>
        <p:spPr>
          <a:xfrm>
            <a:off x="2778448" y="2974422"/>
            <a:ext cx="6152515" cy="307975"/>
          </a:xfrm>
          <a:custGeom>
            <a:avLst/>
            <a:gdLst/>
            <a:ahLst/>
            <a:cxnLst/>
            <a:rect l="l" t="t" r="r" b="b"/>
            <a:pathLst>
              <a:path w="6152515" h="307975">
                <a:moveTo>
                  <a:pt x="6152356" y="0"/>
                </a:moveTo>
                <a:lnTo>
                  <a:pt x="0" y="0"/>
                </a:lnTo>
                <a:lnTo>
                  <a:pt x="0" y="307617"/>
                </a:lnTo>
                <a:lnTo>
                  <a:pt x="6152356" y="307617"/>
                </a:lnTo>
                <a:lnTo>
                  <a:pt x="615235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04BE3478-216E-9D76-2CE0-0405554DADB6}"/>
              </a:ext>
            </a:extLst>
          </p:cNvPr>
          <p:cNvSpPr/>
          <p:nvPr/>
        </p:nvSpPr>
        <p:spPr>
          <a:xfrm>
            <a:off x="2778448" y="3589657"/>
            <a:ext cx="6152515" cy="307975"/>
          </a:xfrm>
          <a:custGeom>
            <a:avLst/>
            <a:gdLst/>
            <a:ahLst/>
            <a:cxnLst/>
            <a:rect l="l" t="t" r="r" b="b"/>
            <a:pathLst>
              <a:path w="6152515" h="307975">
                <a:moveTo>
                  <a:pt x="6152356" y="0"/>
                </a:moveTo>
                <a:lnTo>
                  <a:pt x="0" y="0"/>
                </a:lnTo>
                <a:lnTo>
                  <a:pt x="0" y="307617"/>
                </a:lnTo>
                <a:lnTo>
                  <a:pt x="6152356" y="307617"/>
                </a:lnTo>
                <a:lnTo>
                  <a:pt x="615235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9AE81B96-498E-3976-6F8D-89794EA153B3}"/>
              </a:ext>
            </a:extLst>
          </p:cNvPr>
          <p:cNvSpPr/>
          <p:nvPr/>
        </p:nvSpPr>
        <p:spPr>
          <a:xfrm>
            <a:off x="2778448" y="4204893"/>
            <a:ext cx="6152515" cy="307975"/>
          </a:xfrm>
          <a:custGeom>
            <a:avLst/>
            <a:gdLst/>
            <a:ahLst/>
            <a:cxnLst/>
            <a:rect l="l" t="t" r="r" b="b"/>
            <a:pathLst>
              <a:path w="6152515" h="307975">
                <a:moveTo>
                  <a:pt x="6152356" y="0"/>
                </a:moveTo>
                <a:lnTo>
                  <a:pt x="0" y="0"/>
                </a:lnTo>
                <a:lnTo>
                  <a:pt x="0" y="307617"/>
                </a:lnTo>
                <a:lnTo>
                  <a:pt x="6152356" y="307617"/>
                </a:lnTo>
                <a:lnTo>
                  <a:pt x="615235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8">
            <a:extLst>
              <a:ext uri="{FF2B5EF4-FFF2-40B4-BE49-F238E27FC236}">
                <a16:creationId xmlns:a16="http://schemas.microsoft.com/office/drawing/2014/main" id="{260B1828-4202-5ADD-48FA-8C425D717661}"/>
              </a:ext>
            </a:extLst>
          </p:cNvPr>
          <p:cNvGrpSpPr/>
          <p:nvPr/>
        </p:nvGrpSpPr>
        <p:grpSpPr>
          <a:xfrm>
            <a:off x="2778448" y="4820129"/>
            <a:ext cx="6152515" cy="615315"/>
            <a:chOff x="705246" y="4242157"/>
            <a:chExt cx="6152515" cy="61531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5B81E8ED-C007-7AD0-7EF5-C6C310CDD615}"/>
                </a:ext>
              </a:extLst>
            </p:cNvPr>
            <p:cNvSpPr/>
            <p:nvPr/>
          </p:nvSpPr>
          <p:spPr>
            <a:xfrm>
              <a:off x="705246" y="4242157"/>
              <a:ext cx="6152515" cy="307975"/>
            </a:xfrm>
            <a:custGeom>
              <a:avLst/>
              <a:gdLst/>
              <a:ahLst/>
              <a:cxnLst/>
              <a:rect l="l" t="t" r="r" b="b"/>
              <a:pathLst>
                <a:path w="6152515" h="307975">
                  <a:moveTo>
                    <a:pt x="6152356" y="0"/>
                  </a:moveTo>
                  <a:lnTo>
                    <a:pt x="0" y="0"/>
                  </a:lnTo>
                  <a:lnTo>
                    <a:pt x="0" y="307617"/>
                  </a:lnTo>
                  <a:lnTo>
                    <a:pt x="6152356" y="307617"/>
                  </a:lnTo>
                  <a:lnTo>
                    <a:pt x="6152356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1540C52B-318C-3ABC-927B-512369723D83}"/>
                </a:ext>
              </a:extLst>
            </p:cNvPr>
            <p:cNvSpPr/>
            <p:nvPr/>
          </p:nvSpPr>
          <p:spPr>
            <a:xfrm>
              <a:off x="705246" y="4549775"/>
              <a:ext cx="6152515" cy="307975"/>
            </a:xfrm>
            <a:custGeom>
              <a:avLst/>
              <a:gdLst/>
              <a:ahLst/>
              <a:cxnLst/>
              <a:rect l="l" t="t" r="r" b="b"/>
              <a:pathLst>
                <a:path w="6152515" h="307975">
                  <a:moveTo>
                    <a:pt x="6152356" y="0"/>
                  </a:moveTo>
                  <a:lnTo>
                    <a:pt x="0" y="0"/>
                  </a:lnTo>
                  <a:lnTo>
                    <a:pt x="0" y="307617"/>
                  </a:lnTo>
                  <a:lnTo>
                    <a:pt x="6152356" y="307617"/>
                  </a:lnTo>
                  <a:lnTo>
                    <a:pt x="6152356" y="0"/>
                  </a:lnTo>
                  <a:close/>
                </a:path>
              </a:pathLst>
            </a:custGeom>
            <a:solidFill>
              <a:srgbClr val="E4B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FE09CB56-885A-42D3-8E4C-BFC77578B261}"/>
              </a:ext>
            </a:extLst>
          </p:cNvPr>
          <p:cNvGraphicFramePr>
            <a:graphicFrameLocks noGrp="1"/>
          </p:cNvGraphicFramePr>
          <p:nvPr/>
        </p:nvGraphicFramePr>
        <p:xfrm>
          <a:off x="2778448" y="966547"/>
          <a:ext cx="6266179" cy="4464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8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8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3585">
                <a:tc>
                  <a:txBody>
                    <a:bodyPr/>
                    <a:lstStyle/>
                    <a:p>
                      <a:pPr marL="13335">
                        <a:lnSpc>
                          <a:spcPts val="1275"/>
                        </a:lnSpc>
                      </a:pPr>
                      <a:r>
                        <a:rPr sz="13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.N.C.V.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6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Charges</a:t>
                      </a:r>
                      <a:r>
                        <a:rPr sz="1650" b="0" spc="7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5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externes</a:t>
                      </a:r>
                      <a:r>
                        <a:rPr sz="1650" b="0" spc="8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65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(Détail)</a:t>
                      </a:r>
                      <a:endParaRPr sz="165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75665">
                        <a:lnSpc>
                          <a:spcPts val="625"/>
                        </a:lnSpc>
                      </a:pPr>
                      <a:r>
                        <a:rPr sz="75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Commentaire</a:t>
                      </a:r>
                      <a:r>
                        <a:rPr sz="750" b="0" spc="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5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de </a:t>
                      </a:r>
                      <a:r>
                        <a:rPr sz="75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Gestion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  <a:p>
                      <a:pPr marR="24130" algn="r">
                        <a:lnSpc>
                          <a:spcPts val="1440"/>
                        </a:lnSpc>
                      </a:pPr>
                      <a:r>
                        <a:rPr sz="1300" b="0" spc="-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2025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9525">
                      <a:solidFill>
                        <a:srgbClr val="E4B64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E4B64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2025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>
                    <a:solidFill>
                      <a:srgbClr val="1D25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2024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>
                    <a:solidFill>
                      <a:srgbClr val="1D25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Évolution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905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Fournitures</a:t>
                      </a:r>
                      <a:r>
                        <a:rPr sz="1100" b="0" spc="-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consommables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133985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320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133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224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133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94995" marR="120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904</a:t>
                      </a:r>
                      <a:r>
                        <a:rPr sz="900" b="1" spc="17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1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40,6%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13398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Locations,</a:t>
                      </a:r>
                      <a:r>
                        <a:rPr sz="1100" b="0" spc="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Charges</a:t>
                      </a:r>
                      <a:r>
                        <a:rPr sz="1100" b="0" spc="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locatives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33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431</a:t>
                      </a:r>
                      <a:r>
                        <a:rPr sz="11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33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619</a:t>
                      </a:r>
                      <a:r>
                        <a:rPr sz="11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594995" marR="120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188</a:t>
                      </a:r>
                      <a:r>
                        <a:rPr sz="900" b="1" spc="17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302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100" b="1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0,6%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Entretien,</a:t>
                      </a:r>
                      <a:r>
                        <a:rPr sz="1100" b="0" spc="-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Réparations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375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687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4995" marR="120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312</a:t>
                      </a:r>
                      <a:r>
                        <a:rPr sz="900" b="1" spc="17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100" b="1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8,5%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Primes</a:t>
                      </a:r>
                      <a:r>
                        <a:rPr sz="1100" b="0" spc="1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d'assurance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515</a:t>
                      </a:r>
                      <a:r>
                        <a:rPr sz="11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441</a:t>
                      </a:r>
                      <a:r>
                        <a:rPr sz="11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120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+74</a:t>
                      </a:r>
                      <a:r>
                        <a:rPr sz="900" b="1" spc="229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6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302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+16,8%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Intermédiaires</a:t>
                      </a:r>
                      <a:r>
                        <a:rPr sz="1100" b="0" spc="-1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et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honoraires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256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650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 marR="120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-3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394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1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39,2%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Informations et</a:t>
                      </a:r>
                      <a:r>
                        <a:rPr sz="1100" b="0" spc="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communications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28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271</a:t>
                      </a:r>
                      <a:r>
                        <a:rPr sz="11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588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407670" marR="120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+26</a:t>
                      </a:r>
                      <a:r>
                        <a:rPr sz="900" b="1" spc="18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683</a:t>
                      </a:r>
                      <a:r>
                        <a:rPr sz="900" b="1" spc="18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302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Déplacements,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Réception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106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875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4665" marR="120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-3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769</a:t>
                      </a:r>
                      <a:r>
                        <a:rPr sz="900" b="1" spc="15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1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54,8%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Frais</a:t>
                      </a:r>
                      <a:r>
                        <a:rPr sz="1100" b="0" spc="2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postaux,</a:t>
                      </a:r>
                      <a:r>
                        <a:rPr sz="1100" b="0" spc="2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Télécom.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214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064</a:t>
                      </a:r>
                      <a:r>
                        <a:rPr sz="1100" b="0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594995" marR="120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850</a:t>
                      </a:r>
                      <a:r>
                        <a:rPr sz="900" b="1" spc="17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302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1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10,5%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Frais</a:t>
                      </a:r>
                      <a:r>
                        <a:rPr sz="11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bancaires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217</a:t>
                      </a:r>
                      <a:r>
                        <a:rPr sz="11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240</a:t>
                      </a:r>
                      <a:r>
                        <a:rPr sz="1100" b="0" spc="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1670" marR="120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-23</a:t>
                      </a:r>
                      <a:r>
                        <a:rPr sz="900" b="1" spc="24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100" b="1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9,6%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Autres</a:t>
                      </a:r>
                      <a:r>
                        <a:rPr sz="1100" b="0" spc="-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services</a:t>
                      </a:r>
                      <a:r>
                        <a:rPr sz="1100" b="0" spc="-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extérieurs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49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57</a:t>
                      </a:r>
                      <a:r>
                        <a:rPr sz="1100" b="0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8345" marR="120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-8</a:t>
                      </a:r>
                      <a:r>
                        <a:rPr sz="900" b="1" spc="17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3025" marB="0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1100" b="1" spc="3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14%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spc="-1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TOTAL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82</a:t>
                      </a:r>
                      <a:r>
                        <a:rPr sz="1100" b="1" spc="18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757</a:t>
                      </a:r>
                      <a:r>
                        <a:rPr sz="11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65</a:t>
                      </a:r>
                      <a:r>
                        <a:rPr sz="1100" b="1" spc="18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444</a:t>
                      </a:r>
                      <a:r>
                        <a:rPr sz="1100" b="1" spc="19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1" spc="-9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L="407670" marR="120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+17</a:t>
                      </a:r>
                      <a:r>
                        <a:rPr sz="900" b="1" spc="18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4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313</a:t>
                      </a:r>
                      <a:r>
                        <a:rPr sz="900" b="1" spc="18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€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73025" marB="0">
                    <a:solidFill>
                      <a:srgbClr val="E4B645"/>
                    </a:solidFill>
                  </a:tcPr>
                </a:tc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spc="35" dirty="0">
                          <a:solidFill>
                            <a:srgbClr val="1D2569"/>
                          </a:solidFill>
                          <a:latin typeface="Calibri Light"/>
                          <a:cs typeface="Calibri Light"/>
                        </a:rPr>
                        <a:t>+26,4%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60960" marB="0">
                    <a:solidFill>
                      <a:srgbClr val="E4B6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06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2A230-3E40-E1C0-F420-B7E9FAA4C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>
            <a:extLst>
              <a:ext uri="{FF2B5EF4-FFF2-40B4-BE49-F238E27FC236}">
                <a16:creationId xmlns:a16="http://schemas.microsoft.com/office/drawing/2014/main" id="{59440A38-7247-0048-2AB6-67E425994DD7}"/>
              </a:ext>
            </a:extLst>
          </p:cNvPr>
          <p:cNvSpPr txBox="1"/>
          <p:nvPr/>
        </p:nvSpPr>
        <p:spPr>
          <a:xfrm>
            <a:off x="2824124" y="1531100"/>
            <a:ext cx="55499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0" spc="-10" dirty="0">
                <a:solidFill>
                  <a:srgbClr val="1D2569"/>
                </a:solidFill>
                <a:latin typeface="Calibri Light"/>
                <a:cs typeface="Calibri Light"/>
              </a:rPr>
              <a:t>F.N.C.V.</a:t>
            </a:r>
            <a:endParaRPr sz="1300" dirty="0">
              <a:latin typeface="Calibri Light"/>
              <a:cs typeface="Calibri Light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6CCE61A6-330C-1D43-303E-6DD6ACD1EA40}"/>
              </a:ext>
            </a:extLst>
          </p:cNvPr>
          <p:cNvSpPr txBox="1"/>
          <p:nvPr/>
        </p:nvSpPr>
        <p:spPr>
          <a:xfrm>
            <a:off x="8113813" y="1544474"/>
            <a:ext cx="1020444" cy="3130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780"/>
              </a:lnSpc>
              <a:spcBef>
                <a:spcPts val="140"/>
              </a:spcBef>
            </a:pPr>
            <a:r>
              <a:rPr sz="750" b="0" spc="10" dirty="0">
                <a:solidFill>
                  <a:srgbClr val="1D2569"/>
                </a:solidFill>
                <a:latin typeface="Calibri Light"/>
                <a:cs typeface="Calibri Light"/>
              </a:rPr>
              <a:t>Commentaire</a:t>
            </a:r>
            <a:r>
              <a:rPr sz="750" b="0" spc="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750" b="0" spc="10" dirty="0">
                <a:solidFill>
                  <a:srgbClr val="1D2569"/>
                </a:solidFill>
                <a:latin typeface="Calibri Light"/>
                <a:cs typeface="Calibri Light"/>
              </a:rPr>
              <a:t>de </a:t>
            </a:r>
            <a:r>
              <a:rPr sz="750" b="0" spc="-10" dirty="0">
                <a:solidFill>
                  <a:srgbClr val="1D2569"/>
                </a:solidFill>
                <a:latin typeface="Calibri Light"/>
                <a:cs typeface="Calibri Light"/>
              </a:rPr>
              <a:t>Gestion</a:t>
            </a:r>
            <a:endParaRPr sz="750">
              <a:latin typeface="Calibri Light"/>
              <a:cs typeface="Calibri Light"/>
            </a:endParaRPr>
          </a:p>
          <a:p>
            <a:pPr marL="661035">
              <a:lnSpc>
                <a:spcPts val="1440"/>
              </a:lnSpc>
            </a:pPr>
            <a:r>
              <a:rPr sz="1300" b="0" spc="-20" dirty="0">
                <a:solidFill>
                  <a:srgbClr val="1D2569"/>
                </a:solidFill>
                <a:latin typeface="Calibri Light"/>
                <a:cs typeface="Calibri Light"/>
              </a:rPr>
              <a:t>2025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B706F746-F477-4E22-1A02-4976A1721868}"/>
              </a:ext>
            </a:extLst>
          </p:cNvPr>
          <p:cNvSpPr txBox="1"/>
          <p:nvPr/>
        </p:nvSpPr>
        <p:spPr>
          <a:xfrm>
            <a:off x="2890997" y="2039338"/>
            <a:ext cx="1533525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0" dirty="0">
                <a:solidFill>
                  <a:srgbClr val="1D2569"/>
                </a:solidFill>
                <a:latin typeface="Calibri Light"/>
                <a:cs typeface="Calibri Light"/>
              </a:rPr>
              <a:t>IMPÔTS ET</a:t>
            </a:r>
            <a:r>
              <a:rPr sz="1650" b="0" spc="5" dirty="0">
                <a:solidFill>
                  <a:srgbClr val="1D2569"/>
                </a:solidFill>
                <a:latin typeface="Calibri Light"/>
                <a:cs typeface="Calibri Light"/>
              </a:rPr>
              <a:t> </a:t>
            </a:r>
            <a:r>
              <a:rPr sz="1650" b="0" spc="-20" dirty="0">
                <a:solidFill>
                  <a:srgbClr val="1D2569"/>
                </a:solidFill>
                <a:latin typeface="Calibri Light"/>
                <a:cs typeface="Calibri Light"/>
              </a:rPr>
              <a:t>TAXES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B2267DA1-A113-AE1E-98A3-4A118B9DEB33}"/>
              </a:ext>
            </a:extLst>
          </p:cNvPr>
          <p:cNvSpPr/>
          <p:nvPr/>
        </p:nvSpPr>
        <p:spPr>
          <a:xfrm>
            <a:off x="2903697" y="2326219"/>
            <a:ext cx="6152515" cy="0"/>
          </a:xfrm>
          <a:custGeom>
            <a:avLst/>
            <a:gdLst/>
            <a:ahLst/>
            <a:cxnLst/>
            <a:rect l="l" t="t" r="r" b="b"/>
            <a:pathLst>
              <a:path w="6152515">
                <a:moveTo>
                  <a:pt x="0" y="0"/>
                </a:moveTo>
                <a:lnTo>
                  <a:pt x="6152356" y="0"/>
                </a:lnTo>
              </a:path>
            </a:pathLst>
          </a:custGeom>
          <a:ln w="6687">
            <a:solidFill>
              <a:srgbClr val="E4B6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BB511646-C05D-8C78-AE0C-B2C38C413829}"/>
              </a:ext>
            </a:extLst>
          </p:cNvPr>
          <p:cNvSpPr/>
          <p:nvPr/>
        </p:nvSpPr>
        <p:spPr>
          <a:xfrm>
            <a:off x="2903697" y="2934767"/>
            <a:ext cx="3678554" cy="468630"/>
          </a:xfrm>
          <a:custGeom>
            <a:avLst/>
            <a:gdLst/>
            <a:ahLst/>
            <a:cxnLst/>
            <a:rect l="l" t="t" r="r" b="b"/>
            <a:pathLst>
              <a:path w="3678554" h="468629">
                <a:moveTo>
                  <a:pt x="3678039" y="0"/>
                </a:moveTo>
                <a:lnTo>
                  <a:pt x="0" y="0"/>
                </a:lnTo>
                <a:lnTo>
                  <a:pt x="0" y="468114"/>
                </a:lnTo>
                <a:lnTo>
                  <a:pt x="3678039" y="468114"/>
                </a:lnTo>
                <a:lnTo>
                  <a:pt x="3678039" y="0"/>
                </a:lnTo>
                <a:close/>
              </a:path>
            </a:pathLst>
          </a:custGeom>
          <a:solidFill>
            <a:srgbClr val="1D2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AE54D23D-9F06-1F01-D78E-2B6C5EE02651}"/>
              </a:ext>
            </a:extLst>
          </p:cNvPr>
          <p:cNvSpPr txBox="1"/>
          <p:nvPr/>
        </p:nvSpPr>
        <p:spPr>
          <a:xfrm>
            <a:off x="2957871" y="2975566"/>
            <a:ext cx="56261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0" spc="-20" dirty="0">
                <a:solidFill>
                  <a:srgbClr val="FFFFFF"/>
                </a:solidFill>
                <a:latin typeface="Calibri Light"/>
                <a:cs typeface="Calibri Light"/>
              </a:rPr>
              <a:t>2025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132E445C-2BB1-03BF-C398-5814B4DFAACD}"/>
              </a:ext>
            </a:extLst>
          </p:cNvPr>
          <p:cNvSpPr txBox="1"/>
          <p:nvPr/>
        </p:nvSpPr>
        <p:spPr>
          <a:xfrm>
            <a:off x="5713057" y="2975566"/>
            <a:ext cx="81661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5</a:t>
            </a:r>
            <a:r>
              <a:rPr sz="21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030</a:t>
            </a:r>
            <a:r>
              <a:rPr sz="21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spc="-50" dirty="0">
                <a:solidFill>
                  <a:srgbClr val="FFFFFF"/>
                </a:solidFill>
                <a:latin typeface="Calibri Light"/>
                <a:cs typeface="Calibri Light"/>
              </a:rPr>
              <a:t>€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B98A46B5-4617-BA1F-3B42-31BB0F53C625}"/>
              </a:ext>
            </a:extLst>
          </p:cNvPr>
          <p:cNvSpPr/>
          <p:nvPr/>
        </p:nvSpPr>
        <p:spPr>
          <a:xfrm>
            <a:off x="2903697" y="3402881"/>
            <a:ext cx="3678554" cy="468630"/>
          </a:xfrm>
          <a:custGeom>
            <a:avLst/>
            <a:gdLst/>
            <a:ahLst/>
            <a:cxnLst/>
            <a:rect l="l" t="t" r="r" b="b"/>
            <a:pathLst>
              <a:path w="3678554" h="468629">
                <a:moveTo>
                  <a:pt x="3678039" y="0"/>
                </a:moveTo>
                <a:lnTo>
                  <a:pt x="0" y="0"/>
                </a:lnTo>
                <a:lnTo>
                  <a:pt x="0" y="468114"/>
                </a:lnTo>
                <a:lnTo>
                  <a:pt x="3678039" y="468114"/>
                </a:lnTo>
                <a:lnTo>
                  <a:pt x="3678039" y="0"/>
                </a:lnTo>
                <a:close/>
              </a:path>
            </a:pathLst>
          </a:custGeom>
          <a:solidFill>
            <a:srgbClr val="E4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0">
            <a:extLst>
              <a:ext uri="{FF2B5EF4-FFF2-40B4-BE49-F238E27FC236}">
                <a16:creationId xmlns:a16="http://schemas.microsoft.com/office/drawing/2014/main" id="{BECE9381-362F-A33A-B208-F071350D29C6}"/>
              </a:ext>
            </a:extLst>
          </p:cNvPr>
          <p:cNvSpPr txBox="1"/>
          <p:nvPr/>
        </p:nvSpPr>
        <p:spPr>
          <a:xfrm>
            <a:off x="2957871" y="3470429"/>
            <a:ext cx="505459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b="0" spc="-20" dirty="0">
                <a:solidFill>
                  <a:srgbClr val="FFFFFF"/>
                </a:solidFill>
                <a:latin typeface="Calibri Light"/>
                <a:cs typeface="Calibri Light"/>
              </a:rPr>
              <a:t>2024</a:t>
            </a:r>
            <a:endParaRPr sz="1850">
              <a:latin typeface="Calibri Light"/>
              <a:cs typeface="Calibri Ligh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08A9BC8C-158F-0C75-AE18-A18AFB405B6F}"/>
              </a:ext>
            </a:extLst>
          </p:cNvPr>
          <p:cNvSpPr txBox="1"/>
          <p:nvPr/>
        </p:nvSpPr>
        <p:spPr>
          <a:xfrm>
            <a:off x="5793305" y="3470429"/>
            <a:ext cx="732790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b="0" dirty="0">
                <a:solidFill>
                  <a:srgbClr val="FFFFFF"/>
                </a:solidFill>
                <a:latin typeface="Calibri Light"/>
                <a:cs typeface="Calibri Light"/>
              </a:rPr>
              <a:t>4</a:t>
            </a:r>
            <a:r>
              <a:rPr sz="185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50" b="0" dirty="0">
                <a:solidFill>
                  <a:srgbClr val="FFFFFF"/>
                </a:solidFill>
                <a:latin typeface="Calibri Light"/>
                <a:cs typeface="Calibri Light"/>
              </a:rPr>
              <a:t>072</a:t>
            </a:r>
            <a:r>
              <a:rPr sz="185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50" b="0" spc="-50" dirty="0">
                <a:solidFill>
                  <a:srgbClr val="FFFFFF"/>
                </a:solidFill>
                <a:latin typeface="Calibri Light"/>
                <a:cs typeface="Calibri Light"/>
              </a:rPr>
              <a:t>€</a:t>
            </a:r>
            <a:endParaRPr sz="1850">
              <a:latin typeface="Calibri Light"/>
              <a:cs typeface="Calibri Light"/>
            </a:endParaRPr>
          </a:p>
        </p:txBody>
      </p:sp>
      <p:grpSp>
        <p:nvGrpSpPr>
          <p:cNvPr id="14" name="object 22">
            <a:extLst>
              <a:ext uri="{FF2B5EF4-FFF2-40B4-BE49-F238E27FC236}">
                <a16:creationId xmlns:a16="http://schemas.microsoft.com/office/drawing/2014/main" id="{01286F12-5FC5-FF22-24AA-F3F29761C84C}"/>
              </a:ext>
            </a:extLst>
          </p:cNvPr>
          <p:cNvGrpSpPr/>
          <p:nvPr/>
        </p:nvGrpSpPr>
        <p:grpSpPr>
          <a:xfrm>
            <a:off x="2903697" y="4205362"/>
            <a:ext cx="4674870" cy="394970"/>
            <a:chOff x="705246" y="8364735"/>
            <a:chExt cx="4674870" cy="394970"/>
          </a:xfrm>
        </p:grpSpPr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A1ACB4FC-65A2-DFDF-F3EA-BBD97B232F63}"/>
                </a:ext>
              </a:extLst>
            </p:cNvPr>
            <p:cNvSpPr/>
            <p:nvPr/>
          </p:nvSpPr>
          <p:spPr>
            <a:xfrm>
              <a:off x="705246" y="8364735"/>
              <a:ext cx="4674870" cy="394970"/>
            </a:xfrm>
            <a:custGeom>
              <a:avLst/>
              <a:gdLst/>
              <a:ahLst/>
              <a:cxnLst/>
              <a:rect l="l" t="t" r="r" b="b"/>
              <a:pathLst>
                <a:path w="4674870" h="394970">
                  <a:moveTo>
                    <a:pt x="4674453" y="0"/>
                  </a:moveTo>
                  <a:lnTo>
                    <a:pt x="0" y="0"/>
                  </a:lnTo>
                  <a:lnTo>
                    <a:pt x="0" y="394553"/>
                  </a:lnTo>
                  <a:lnTo>
                    <a:pt x="4674453" y="394553"/>
                  </a:lnTo>
                  <a:lnTo>
                    <a:pt x="4674453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4">
              <a:extLst>
                <a:ext uri="{FF2B5EF4-FFF2-40B4-BE49-F238E27FC236}">
                  <a16:creationId xmlns:a16="http://schemas.microsoft.com/office/drawing/2014/main" id="{83AFC3BF-D177-B066-887B-597BF6C2CDF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924" y="8451849"/>
              <a:ext cx="223313" cy="223265"/>
            </a:xfrm>
            <a:prstGeom prst="rect">
              <a:avLst/>
            </a:prstGeom>
          </p:spPr>
        </p:pic>
      </p:grpSp>
      <p:sp>
        <p:nvSpPr>
          <p:cNvPr id="27" name="object 25">
            <a:extLst>
              <a:ext uri="{FF2B5EF4-FFF2-40B4-BE49-F238E27FC236}">
                <a16:creationId xmlns:a16="http://schemas.microsoft.com/office/drawing/2014/main" id="{A27810EF-9C4C-C3D5-7441-D1D600EED418}"/>
              </a:ext>
            </a:extLst>
          </p:cNvPr>
          <p:cNvSpPr txBox="1"/>
          <p:nvPr/>
        </p:nvSpPr>
        <p:spPr>
          <a:xfrm>
            <a:off x="3626605" y="4226099"/>
            <a:ext cx="762635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0" spc="-10" dirty="0">
                <a:solidFill>
                  <a:srgbClr val="FF584F"/>
                </a:solidFill>
                <a:latin typeface="Calibri Light"/>
                <a:cs typeface="Calibri Light"/>
              </a:rPr>
              <a:t>+23,5%</a:t>
            </a:r>
            <a:endParaRPr sz="1950">
              <a:latin typeface="Calibri Light"/>
              <a:cs typeface="Calibri Light"/>
            </a:endParaRPr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289FB8DF-C4E1-42CD-3D6A-B10F30192E57}"/>
              </a:ext>
            </a:extLst>
          </p:cNvPr>
          <p:cNvSpPr txBox="1"/>
          <p:nvPr/>
        </p:nvSpPr>
        <p:spPr>
          <a:xfrm>
            <a:off x="6823155" y="4226099"/>
            <a:ext cx="70612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0" dirty="0">
                <a:solidFill>
                  <a:srgbClr val="FF584F"/>
                </a:solidFill>
                <a:latin typeface="Calibri Light"/>
                <a:cs typeface="Calibri Light"/>
              </a:rPr>
              <a:t>+958</a:t>
            </a:r>
            <a:r>
              <a:rPr sz="1950" b="0" spc="-60" dirty="0">
                <a:solidFill>
                  <a:srgbClr val="FF584F"/>
                </a:solidFill>
                <a:latin typeface="Calibri Light"/>
                <a:cs typeface="Calibri Light"/>
              </a:rPr>
              <a:t> </a:t>
            </a:r>
            <a:r>
              <a:rPr sz="1950" b="0" spc="-50" dirty="0">
                <a:solidFill>
                  <a:srgbClr val="FF584F"/>
                </a:solidFill>
                <a:latin typeface="Calibri Light"/>
                <a:cs typeface="Calibri Light"/>
              </a:rPr>
              <a:t>€</a:t>
            </a:r>
            <a:endParaRPr sz="1950">
              <a:latin typeface="Calibri Light"/>
              <a:cs typeface="Calibri Light"/>
            </a:endParaRPr>
          </a:p>
        </p:txBody>
      </p:sp>
      <p:sp>
        <p:nvSpPr>
          <p:cNvPr id="29" name="object 27">
            <a:extLst>
              <a:ext uri="{FF2B5EF4-FFF2-40B4-BE49-F238E27FC236}">
                <a16:creationId xmlns:a16="http://schemas.microsoft.com/office/drawing/2014/main" id="{1DF5866E-BE33-C420-CD3C-61482E51F869}"/>
              </a:ext>
            </a:extLst>
          </p:cNvPr>
          <p:cNvSpPr txBox="1"/>
          <p:nvPr/>
        </p:nvSpPr>
        <p:spPr>
          <a:xfrm>
            <a:off x="5906989" y="4634027"/>
            <a:ext cx="16268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i="1" dirty="0">
                <a:solidFill>
                  <a:srgbClr val="000040"/>
                </a:solidFill>
                <a:latin typeface="Calibri Light"/>
                <a:cs typeface="Calibri Light"/>
              </a:rPr>
              <a:t>Produits</a:t>
            </a:r>
            <a:r>
              <a:rPr sz="1000" b="0" i="1" spc="-50" dirty="0">
                <a:solidFill>
                  <a:srgbClr val="000040"/>
                </a:solidFill>
                <a:latin typeface="Calibri Light"/>
                <a:cs typeface="Calibri Light"/>
              </a:rPr>
              <a:t> </a:t>
            </a:r>
            <a:r>
              <a:rPr sz="1000" b="0" i="1" dirty="0">
                <a:solidFill>
                  <a:srgbClr val="000040"/>
                </a:solidFill>
                <a:latin typeface="Calibri Light"/>
                <a:cs typeface="Calibri Light"/>
              </a:rPr>
              <a:t>d'exploitation</a:t>
            </a:r>
            <a:r>
              <a:rPr sz="1000" b="0" i="1" spc="-15" dirty="0">
                <a:solidFill>
                  <a:srgbClr val="000040"/>
                </a:solidFill>
                <a:latin typeface="Calibri Light"/>
                <a:cs typeface="Calibri Light"/>
              </a:rPr>
              <a:t> </a:t>
            </a:r>
            <a:r>
              <a:rPr sz="1000" b="0" i="1" dirty="0">
                <a:solidFill>
                  <a:srgbClr val="000040"/>
                </a:solidFill>
                <a:latin typeface="Calibri Light"/>
                <a:cs typeface="Calibri Light"/>
              </a:rPr>
              <a:t>:</a:t>
            </a:r>
            <a:r>
              <a:rPr sz="1000" b="0" i="1" spc="-30" dirty="0">
                <a:solidFill>
                  <a:srgbClr val="000040"/>
                </a:solidFill>
                <a:latin typeface="Calibri Light"/>
                <a:cs typeface="Calibri Light"/>
              </a:rPr>
              <a:t> </a:t>
            </a:r>
            <a:r>
              <a:rPr sz="1000" b="0" i="1" dirty="0">
                <a:solidFill>
                  <a:srgbClr val="FF2B2B"/>
                </a:solidFill>
                <a:latin typeface="Calibri Light"/>
                <a:cs typeface="Calibri Light"/>
              </a:rPr>
              <a:t>-</a:t>
            </a:r>
            <a:r>
              <a:rPr sz="1000" b="0" i="1" spc="-20" dirty="0">
                <a:solidFill>
                  <a:srgbClr val="FF2B2B"/>
                </a:solidFill>
                <a:latin typeface="Calibri Light"/>
                <a:cs typeface="Calibri Light"/>
              </a:rPr>
              <a:t>15,7%</a:t>
            </a:r>
            <a:endParaRPr sz="1000">
              <a:latin typeface="Calibri Light"/>
              <a:cs typeface="Calibri Light"/>
            </a:endParaRPr>
          </a:p>
        </p:txBody>
      </p:sp>
      <p:grpSp>
        <p:nvGrpSpPr>
          <p:cNvPr id="30" name="object 28">
            <a:extLst>
              <a:ext uri="{FF2B5EF4-FFF2-40B4-BE49-F238E27FC236}">
                <a16:creationId xmlns:a16="http://schemas.microsoft.com/office/drawing/2014/main" id="{B8B0FB1F-DE3A-B262-029C-EA00DB5463A7}"/>
              </a:ext>
            </a:extLst>
          </p:cNvPr>
          <p:cNvGrpSpPr/>
          <p:nvPr/>
        </p:nvGrpSpPr>
        <p:grpSpPr>
          <a:xfrm>
            <a:off x="6648610" y="2734147"/>
            <a:ext cx="929640" cy="1130300"/>
            <a:chOff x="4450159" y="6893520"/>
            <a:chExt cx="929640" cy="1130300"/>
          </a:xfrm>
        </p:grpSpPr>
        <p:sp>
          <p:nvSpPr>
            <p:cNvPr id="31" name="object 29">
              <a:extLst>
                <a:ext uri="{FF2B5EF4-FFF2-40B4-BE49-F238E27FC236}">
                  <a16:creationId xmlns:a16="http://schemas.microsoft.com/office/drawing/2014/main" id="{81BE9849-02CF-8A5E-F810-1916F1746E8D}"/>
                </a:ext>
              </a:extLst>
            </p:cNvPr>
            <p:cNvSpPr/>
            <p:nvPr/>
          </p:nvSpPr>
          <p:spPr>
            <a:xfrm>
              <a:off x="4450159" y="7094140"/>
              <a:ext cx="929640" cy="929640"/>
            </a:xfrm>
            <a:custGeom>
              <a:avLst/>
              <a:gdLst/>
              <a:ahLst/>
              <a:cxnLst/>
              <a:rect l="l" t="t" r="r" b="b"/>
              <a:pathLst>
                <a:path w="929639" h="929640">
                  <a:moveTo>
                    <a:pt x="929540" y="0"/>
                  </a:moveTo>
                  <a:lnTo>
                    <a:pt x="0" y="0"/>
                  </a:lnTo>
                  <a:lnTo>
                    <a:pt x="0" y="929540"/>
                  </a:lnTo>
                  <a:lnTo>
                    <a:pt x="929540" y="929540"/>
                  </a:lnTo>
                  <a:lnTo>
                    <a:pt x="92954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>
              <a:extLst>
                <a:ext uri="{FF2B5EF4-FFF2-40B4-BE49-F238E27FC236}">
                  <a16:creationId xmlns:a16="http://schemas.microsoft.com/office/drawing/2014/main" id="{7A8EEDE5-517B-D212-9CD3-4B4693AA7DAD}"/>
                </a:ext>
              </a:extLst>
            </p:cNvPr>
            <p:cNvSpPr/>
            <p:nvPr/>
          </p:nvSpPr>
          <p:spPr>
            <a:xfrm>
              <a:off x="4450159" y="6893520"/>
              <a:ext cx="929640" cy="194310"/>
            </a:xfrm>
            <a:custGeom>
              <a:avLst/>
              <a:gdLst/>
              <a:ahLst/>
              <a:cxnLst/>
              <a:rect l="l" t="t" r="r" b="b"/>
              <a:pathLst>
                <a:path w="929639" h="194309">
                  <a:moveTo>
                    <a:pt x="929540" y="0"/>
                  </a:moveTo>
                  <a:lnTo>
                    <a:pt x="0" y="0"/>
                  </a:lnTo>
                  <a:lnTo>
                    <a:pt x="0" y="193932"/>
                  </a:lnTo>
                  <a:lnTo>
                    <a:pt x="929540" y="193932"/>
                  </a:lnTo>
                  <a:lnTo>
                    <a:pt x="929540" y="0"/>
                  </a:lnTo>
                  <a:close/>
                </a:path>
              </a:pathLst>
            </a:custGeom>
            <a:solidFill>
              <a:srgbClr val="344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1">
            <a:extLst>
              <a:ext uri="{FF2B5EF4-FFF2-40B4-BE49-F238E27FC236}">
                <a16:creationId xmlns:a16="http://schemas.microsoft.com/office/drawing/2014/main" id="{12266019-A745-9970-6FF1-0FBD0A0D3ED8}"/>
              </a:ext>
            </a:extLst>
          </p:cNvPr>
          <p:cNvSpPr txBox="1"/>
          <p:nvPr/>
        </p:nvSpPr>
        <p:spPr>
          <a:xfrm>
            <a:off x="6849905" y="2741509"/>
            <a:ext cx="524510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0" dirty="0">
                <a:solidFill>
                  <a:srgbClr val="F5F5F5"/>
                </a:solidFill>
                <a:latin typeface="Calibri Light"/>
                <a:cs typeface="Calibri Light"/>
              </a:rPr>
              <a:t>%</a:t>
            </a:r>
            <a:r>
              <a:rPr sz="900" b="0" spc="-5" dirty="0">
                <a:solidFill>
                  <a:srgbClr val="F5F5F5"/>
                </a:solidFill>
                <a:latin typeface="Calibri Light"/>
                <a:cs typeface="Calibri Light"/>
              </a:rPr>
              <a:t> </a:t>
            </a:r>
            <a:r>
              <a:rPr sz="900" b="0" spc="-10" dirty="0">
                <a:solidFill>
                  <a:srgbClr val="F5F5F5"/>
                </a:solidFill>
                <a:latin typeface="Calibri Light"/>
                <a:cs typeface="Calibri Light"/>
              </a:rPr>
              <a:t>Produits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7158DC07-3B8A-1BA4-4A0A-DAD995092100}"/>
              </a:ext>
            </a:extLst>
          </p:cNvPr>
          <p:cNvSpPr txBox="1"/>
          <p:nvPr/>
        </p:nvSpPr>
        <p:spPr>
          <a:xfrm>
            <a:off x="6849905" y="2975566"/>
            <a:ext cx="68326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0" spc="-10" dirty="0">
                <a:latin typeface="Calibri Light"/>
                <a:cs typeface="Calibri Light"/>
              </a:rPr>
              <a:t>1,83%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0A3E805F-82E2-2E59-453D-2AA6ABF782FB}"/>
              </a:ext>
            </a:extLst>
          </p:cNvPr>
          <p:cNvSpPr/>
          <p:nvPr/>
        </p:nvSpPr>
        <p:spPr>
          <a:xfrm>
            <a:off x="6682047" y="3402881"/>
            <a:ext cx="869950" cy="0"/>
          </a:xfrm>
          <a:custGeom>
            <a:avLst/>
            <a:gdLst/>
            <a:ahLst/>
            <a:cxnLst/>
            <a:rect l="l" t="t" r="r" b="b"/>
            <a:pathLst>
              <a:path w="869950">
                <a:moveTo>
                  <a:pt x="0" y="0"/>
                </a:moveTo>
                <a:lnTo>
                  <a:pt x="869354" y="0"/>
                </a:lnTo>
              </a:path>
            </a:pathLst>
          </a:custGeom>
          <a:ln w="6687">
            <a:solidFill>
              <a:srgbClr val="9F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4">
            <a:extLst>
              <a:ext uri="{FF2B5EF4-FFF2-40B4-BE49-F238E27FC236}">
                <a16:creationId xmlns:a16="http://schemas.microsoft.com/office/drawing/2014/main" id="{281FA208-3BC3-4ED2-BCF2-01F7BE1EA95A}"/>
              </a:ext>
            </a:extLst>
          </p:cNvPr>
          <p:cNvSpPr txBox="1"/>
          <p:nvPr/>
        </p:nvSpPr>
        <p:spPr>
          <a:xfrm>
            <a:off x="6916778" y="3470429"/>
            <a:ext cx="612775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b="0" spc="-10" dirty="0">
                <a:latin typeface="Calibri Light"/>
                <a:cs typeface="Calibri Light"/>
              </a:rPr>
              <a:t>1,33%</a:t>
            </a:r>
            <a:endParaRPr sz="1850">
              <a:latin typeface="Calibri Light"/>
              <a:cs typeface="Calibri Light"/>
            </a:endParaRPr>
          </a:p>
        </p:txBody>
      </p:sp>
      <p:grpSp>
        <p:nvGrpSpPr>
          <p:cNvPr id="37" name="object 35">
            <a:extLst>
              <a:ext uri="{FF2B5EF4-FFF2-40B4-BE49-F238E27FC236}">
                <a16:creationId xmlns:a16="http://schemas.microsoft.com/office/drawing/2014/main" id="{5C92B497-B771-A1A9-3203-C08A06F19202}"/>
              </a:ext>
            </a:extLst>
          </p:cNvPr>
          <p:cNvGrpSpPr/>
          <p:nvPr/>
        </p:nvGrpSpPr>
        <p:grpSpPr>
          <a:xfrm>
            <a:off x="7651711" y="2734147"/>
            <a:ext cx="1411605" cy="1879600"/>
            <a:chOff x="5453260" y="6893520"/>
            <a:chExt cx="1411605" cy="1879600"/>
          </a:xfrm>
        </p:grpSpPr>
        <p:sp>
          <p:nvSpPr>
            <p:cNvPr id="38" name="object 36">
              <a:extLst>
                <a:ext uri="{FF2B5EF4-FFF2-40B4-BE49-F238E27FC236}">
                  <a16:creationId xmlns:a16="http://schemas.microsoft.com/office/drawing/2014/main" id="{1EAA14AF-DD08-A2B8-5CA7-46048845A6B6}"/>
                </a:ext>
              </a:extLst>
            </p:cNvPr>
            <p:cNvSpPr/>
            <p:nvPr/>
          </p:nvSpPr>
          <p:spPr>
            <a:xfrm>
              <a:off x="5466635" y="6906895"/>
              <a:ext cx="1398270" cy="1866264"/>
            </a:xfrm>
            <a:custGeom>
              <a:avLst/>
              <a:gdLst/>
              <a:ahLst/>
              <a:cxnLst/>
              <a:rect l="l" t="t" r="r" b="b"/>
              <a:pathLst>
                <a:path w="1398270" h="1866265">
                  <a:moveTo>
                    <a:pt x="1397654" y="0"/>
                  </a:moveTo>
                  <a:lnTo>
                    <a:pt x="0" y="0"/>
                  </a:lnTo>
                  <a:lnTo>
                    <a:pt x="0" y="1865768"/>
                  </a:lnTo>
                  <a:lnTo>
                    <a:pt x="1397654" y="1865768"/>
                  </a:lnTo>
                  <a:lnTo>
                    <a:pt x="139765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>
              <a:extLst>
                <a:ext uri="{FF2B5EF4-FFF2-40B4-BE49-F238E27FC236}">
                  <a16:creationId xmlns:a16="http://schemas.microsoft.com/office/drawing/2014/main" id="{A4F6D52A-8D3B-87A8-4834-1EF531396348}"/>
                </a:ext>
              </a:extLst>
            </p:cNvPr>
            <p:cNvSpPr/>
            <p:nvPr/>
          </p:nvSpPr>
          <p:spPr>
            <a:xfrm>
              <a:off x="5453260" y="6893520"/>
              <a:ext cx="1398270" cy="1866264"/>
            </a:xfrm>
            <a:custGeom>
              <a:avLst/>
              <a:gdLst/>
              <a:ahLst/>
              <a:cxnLst/>
              <a:rect l="l" t="t" r="r" b="b"/>
              <a:pathLst>
                <a:path w="1398270" h="1866265">
                  <a:moveTo>
                    <a:pt x="1397654" y="0"/>
                  </a:moveTo>
                  <a:lnTo>
                    <a:pt x="0" y="0"/>
                  </a:lnTo>
                  <a:lnTo>
                    <a:pt x="0" y="1865768"/>
                  </a:lnTo>
                  <a:lnTo>
                    <a:pt x="1397654" y="1865768"/>
                  </a:lnTo>
                  <a:lnTo>
                    <a:pt x="1397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>
              <a:extLst>
                <a:ext uri="{FF2B5EF4-FFF2-40B4-BE49-F238E27FC236}">
                  <a16:creationId xmlns:a16="http://schemas.microsoft.com/office/drawing/2014/main" id="{3EE04ECF-8534-4147-6C85-359F905DA530}"/>
                </a:ext>
              </a:extLst>
            </p:cNvPr>
            <p:cNvSpPr/>
            <p:nvPr/>
          </p:nvSpPr>
          <p:spPr>
            <a:xfrm>
              <a:off x="5600382" y="7020579"/>
              <a:ext cx="220979" cy="1625600"/>
            </a:xfrm>
            <a:custGeom>
              <a:avLst/>
              <a:gdLst/>
              <a:ahLst/>
              <a:cxnLst/>
              <a:rect l="l" t="t" r="r" b="b"/>
              <a:pathLst>
                <a:path w="220979" h="1625600">
                  <a:moveTo>
                    <a:pt x="220682" y="0"/>
                  </a:moveTo>
                  <a:lnTo>
                    <a:pt x="0" y="0"/>
                  </a:lnTo>
                  <a:lnTo>
                    <a:pt x="0" y="1625024"/>
                  </a:lnTo>
                  <a:lnTo>
                    <a:pt x="220682" y="1625024"/>
                  </a:lnTo>
                  <a:lnTo>
                    <a:pt x="220682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>
              <a:extLst>
                <a:ext uri="{FF2B5EF4-FFF2-40B4-BE49-F238E27FC236}">
                  <a16:creationId xmlns:a16="http://schemas.microsoft.com/office/drawing/2014/main" id="{23020A5B-A6DC-8FD0-1338-0ECAB238BB35}"/>
                </a:ext>
              </a:extLst>
            </p:cNvPr>
            <p:cNvSpPr/>
            <p:nvPr/>
          </p:nvSpPr>
          <p:spPr>
            <a:xfrm>
              <a:off x="6041747" y="7341572"/>
              <a:ext cx="220979" cy="1304290"/>
            </a:xfrm>
            <a:custGeom>
              <a:avLst/>
              <a:gdLst/>
              <a:ahLst/>
              <a:cxnLst/>
              <a:rect l="l" t="t" r="r" b="b"/>
              <a:pathLst>
                <a:path w="220979" h="1304290">
                  <a:moveTo>
                    <a:pt x="220682" y="0"/>
                  </a:moveTo>
                  <a:lnTo>
                    <a:pt x="0" y="0"/>
                  </a:lnTo>
                  <a:lnTo>
                    <a:pt x="0" y="1304032"/>
                  </a:lnTo>
                  <a:lnTo>
                    <a:pt x="220682" y="1304032"/>
                  </a:lnTo>
                  <a:lnTo>
                    <a:pt x="220682" y="0"/>
                  </a:lnTo>
                  <a:close/>
                </a:path>
              </a:pathLst>
            </a:custGeom>
            <a:solidFill>
              <a:srgbClr val="FFB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>
              <a:extLst>
                <a:ext uri="{FF2B5EF4-FFF2-40B4-BE49-F238E27FC236}">
                  <a16:creationId xmlns:a16="http://schemas.microsoft.com/office/drawing/2014/main" id="{70AF6DF4-7DCB-90A8-4595-A4B5236FE570}"/>
                </a:ext>
              </a:extLst>
            </p:cNvPr>
            <p:cNvSpPr/>
            <p:nvPr/>
          </p:nvSpPr>
          <p:spPr>
            <a:xfrm>
              <a:off x="6483111" y="7033954"/>
              <a:ext cx="220979" cy="1612265"/>
            </a:xfrm>
            <a:custGeom>
              <a:avLst/>
              <a:gdLst/>
              <a:ahLst/>
              <a:cxnLst/>
              <a:rect l="l" t="t" r="r" b="b"/>
              <a:pathLst>
                <a:path w="220979" h="1612265">
                  <a:moveTo>
                    <a:pt x="220682" y="0"/>
                  </a:moveTo>
                  <a:lnTo>
                    <a:pt x="0" y="0"/>
                  </a:lnTo>
                  <a:lnTo>
                    <a:pt x="0" y="1611649"/>
                  </a:lnTo>
                  <a:lnTo>
                    <a:pt x="220682" y="1611649"/>
                  </a:lnTo>
                  <a:lnTo>
                    <a:pt x="220682" y="0"/>
                  </a:lnTo>
                  <a:close/>
                </a:path>
              </a:pathLst>
            </a:custGeom>
            <a:solidFill>
              <a:srgbClr val="1D2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1">
              <a:extLst>
                <a:ext uri="{FF2B5EF4-FFF2-40B4-BE49-F238E27FC236}">
                  <a16:creationId xmlns:a16="http://schemas.microsoft.com/office/drawing/2014/main" id="{78F1F7B9-F854-DA2C-6C5B-4555790FB5C2}"/>
                </a:ext>
              </a:extLst>
            </p:cNvPr>
            <p:cNvSpPr/>
            <p:nvPr/>
          </p:nvSpPr>
          <p:spPr>
            <a:xfrm>
              <a:off x="5466635" y="8578731"/>
              <a:ext cx="1357630" cy="133985"/>
            </a:xfrm>
            <a:custGeom>
              <a:avLst/>
              <a:gdLst/>
              <a:ahLst/>
              <a:cxnLst/>
              <a:rect l="l" t="t" r="r" b="b"/>
              <a:pathLst>
                <a:path w="1357629" h="133984">
                  <a:moveTo>
                    <a:pt x="0" y="66873"/>
                  </a:moveTo>
                  <a:lnTo>
                    <a:pt x="1357530" y="66873"/>
                  </a:lnTo>
                </a:path>
                <a:path w="1357629" h="133984">
                  <a:moveTo>
                    <a:pt x="1357530" y="66873"/>
                  </a:moveTo>
                  <a:lnTo>
                    <a:pt x="1290657" y="0"/>
                  </a:lnTo>
                </a:path>
                <a:path w="1357629" h="133984">
                  <a:moveTo>
                    <a:pt x="1357530" y="66873"/>
                  </a:moveTo>
                  <a:lnTo>
                    <a:pt x="1290657" y="133746"/>
                  </a:lnTo>
                </a:path>
              </a:pathLst>
            </a:custGeom>
            <a:ln w="6687">
              <a:solidFill>
                <a:srgbClr val="9F9F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2">
            <a:extLst>
              <a:ext uri="{FF2B5EF4-FFF2-40B4-BE49-F238E27FC236}">
                <a16:creationId xmlns:a16="http://schemas.microsoft.com/office/drawing/2014/main" id="{37B6EC86-8F2D-A4FC-4DDF-1DD31A36DA5B}"/>
              </a:ext>
            </a:extLst>
          </p:cNvPr>
          <p:cNvSpPr txBox="1"/>
          <p:nvPr/>
        </p:nvSpPr>
        <p:spPr>
          <a:xfrm>
            <a:off x="7812882" y="4500280"/>
            <a:ext cx="18351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0" spc="-20" dirty="0">
                <a:solidFill>
                  <a:srgbClr val="454545"/>
                </a:solidFill>
                <a:latin typeface="Calibri Light"/>
                <a:cs typeface="Calibri Light"/>
              </a:rPr>
              <a:t>2023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48" name="object 43">
            <a:extLst>
              <a:ext uri="{FF2B5EF4-FFF2-40B4-BE49-F238E27FC236}">
                <a16:creationId xmlns:a16="http://schemas.microsoft.com/office/drawing/2014/main" id="{9B449672-19BE-C0F5-B454-B50A2501B87F}"/>
              </a:ext>
            </a:extLst>
          </p:cNvPr>
          <p:cNvSpPr/>
          <p:nvPr/>
        </p:nvSpPr>
        <p:spPr>
          <a:xfrm>
            <a:off x="8347195" y="4466169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124"/>
                </a:lnTo>
              </a:path>
            </a:pathLst>
          </a:custGeom>
          <a:ln w="6687">
            <a:solidFill>
              <a:srgbClr val="9F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4">
            <a:extLst>
              <a:ext uri="{FF2B5EF4-FFF2-40B4-BE49-F238E27FC236}">
                <a16:creationId xmlns:a16="http://schemas.microsoft.com/office/drawing/2014/main" id="{07473AC8-9A37-9106-E57A-79A2955A5FD8}"/>
              </a:ext>
            </a:extLst>
          </p:cNvPr>
          <p:cNvSpPr txBox="1"/>
          <p:nvPr/>
        </p:nvSpPr>
        <p:spPr>
          <a:xfrm>
            <a:off x="8254247" y="4500280"/>
            <a:ext cx="18351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0" spc="-20" dirty="0">
                <a:solidFill>
                  <a:srgbClr val="454545"/>
                </a:solidFill>
                <a:latin typeface="Calibri Light"/>
                <a:cs typeface="Calibri Light"/>
              </a:rPr>
              <a:t>2024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52" name="object 45">
            <a:extLst>
              <a:ext uri="{FF2B5EF4-FFF2-40B4-BE49-F238E27FC236}">
                <a16:creationId xmlns:a16="http://schemas.microsoft.com/office/drawing/2014/main" id="{6B7BDE46-6CC0-5725-5384-58E66B216B27}"/>
              </a:ext>
            </a:extLst>
          </p:cNvPr>
          <p:cNvSpPr/>
          <p:nvPr/>
        </p:nvSpPr>
        <p:spPr>
          <a:xfrm>
            <a:off x="8788560" y="4466169"/>
            <a:ext cx="0" cy="40640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124"/>
                </a:lnTo>
              </a:path>
            </a:pathLst>
          </a:custGeom>
          <a:ln w="6687">
            <a:solidFill>
              <a:srgbClr val="9F9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6">
            <a:extLst>
              <a:ext uri="{FF2B5EF4-FFF2-40B4-BE49-F238E27FC236}">
                <a16:creationId xmlns:a16="http://schemas.microsoft.com/office/drawing/2014/main" id="{F4C95C7C-C0DA-1E9D-05AC-0F8AC3B4AC0B}"/>
              </a:ext>
            </a:extLst>
          </p:cNvPr>
          <p:cNvSpPr txBox="1"/>
          <p:nvPr/>
        </p:nvSpPr>
        <p:spPr>
          <a:xfrm>
            <a:off x="8695612" y="4500280"/>
            <a:ext cx="18351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0" spc="-20" dirty="0">
                <a:solidFill>
                  <a:srgbClr val="454545"/>
                </a:solidFill>
                <a:latin typeface="Calibri Light"/>
                <a:cs typeface="Calibri Light"/>
              </a:rPr>
              <a:t>2025</a:t>
            </a:r>
            <a:endParaRPr sz="550">
              <a:latin typeface="Calibri Light"/>
              <a:cs typeface="Calibri Light"/>
            </a:endParaRPr>
          </a:p>
        </p:txBody>
      </p:sp>
      <p:sp>
        <p:nvSpPr>
          <p:cNvPr id="56" name="object 47">
            <a:extLst>
              <a:ext uri="{FF2B5EF4-FFF2-40B4-BE49-F238E27FC236}">
                <a16:creationId xmlns:a16="http://schemas.microsoft.com/office/drawing/2014/main" id="{1843FE08-72AC-542E-B9B9-703672C77BAF}"/>
              </a:ext>
            </a:extLst>
          </p:cNvPr>
          <p:cNvSpPr txBox="1"/>
          <p:nvPr/>
        </p:nvSpPr>
        <p:spPr>
          <a:xfrm>
            <a:off x="7779446" y="2734822"/>
            <a:ext cx="26670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u="sng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5</a:t>
            </a:r>
            <a:r>
              <a:rPr sz="600" b="0" u="sng" spc="45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072</a:t>
            </a:r>
            <a:r>
              <a:rPr sz="600" b="0" u="sng" spc="45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spc="-50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€</a:t>
            </a:r>
            <a:endParaRPr sz="600">
              <a:latin typeface="Calibri Light"/>
              <a:cs typeface="Calibri Light"/>
            </a:endParaRPr>
          </a:p>
        </p:txBody>
      </p:sp>
      <p:sp>
        <p:nvSpPr>
          <p:cNvPr id="57" name="object 48">
            <a:extLst>
              <a:ext uri="{FF2B5EF4-FFF2-40B4-BE49-F238E27FC236}">
                <a16:creationId xmlns:a16="http://schemas.microsoft.com/office/drawing/2014/main" id="{550D4793-D4CB-50CF-36B9-C752340A68A9}"/>
              </a:ext>
            </a:extLst>
          </p:cNvPr>
          <p:cNvSpPr txBox="1"/>
          <p:nvPr/>
        </p:nvSpPr>
        <p:spPr>
          <a:xfrm>
            <a:off x="8220810" y="3055814"/>
            <a:ext cx="26670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u="sng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4</a:t>
            </a:r>
            <a:r>
              <a:rPr sz="600" b="0" u="sng" spc="45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072</a:t>
            </a:r>
            <a:r>
              <a:rPr sz="600" b="0" u="sng" spc="45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spc="-50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€</a:t>
            </a:r>
            <a:endParaRPr sz="600">
              <a:latin typeface="Calibri Light"/>
              <a:cs typeface="Calibri Light"/>
            </a:endParaRPr>
          </a:p>
        </p:txBody>
      </p:sp>
      <p:sp>
        <p:nvSpPr>
          <p:cNvPr id="58" name="object 49">
            <a:extLst>
              <a:ext uri="{FF2B5EF4-FFF2-40B4-BE49-F238E27FC236}">
                <a16:creationId xmlns:a16="http://schemas.microsoft.com/office/drawing/2014/main" id="{822C99B7-0E09-8E58-62D0-BD82716C8936}"/>
              </a:ext>
            </a:extLst>
          </p:cNvPr>
          <p:cNvSpPr txBox="1"/>
          <p:nvPr/>
        </p:nvSpPr>
        <p:spPr>
          <a:xfrm>
            <a:off x="8662175" y="2748196"/>
            <a:ext cx="26670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b="0" u="sng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5</a:t>
            </a:r>
            <a:r>
              <a:rPr sz="600" b="0" u="sng" spc="45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030</a:t>
            </a:r>
            <a:r>
              <a:rPr sz="600" b="0" u="sng" spc="45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 </a:t>
            </a:r>
            <a:r>
              <a:rPr sz="600" b="0" u="sng" spc="-50" dirty="0">
                <a:solidFill>
                  <a:srgbClr val="454545"/>
                </a:solidFill>
                <a:uFill>
                  <a:solidFill>
                    <a:srgbClr val="E4B645"/>
                  </a:solidFill>
                </a:uFill>
                <a:latin typeface="Calibri Light"/>
                <a:cs typeface="Calibri Light"/>
              </a:rPr>
              <a:t>€</a:t>
            </a:r>
            <a:endParaRPr sz="60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94751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1659</Words>
  <Application>Microsoft Office PowerPoint</Application>
  <PresentationFormat>Grand écran</PresentationFormat>
  <Paragraphs>620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Be Vietnam Pro Black</vt:lpstr>
      <vt:lpstr>Be Vietnam Pro Medium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Fédération Nationale des Centres-Villes</dc:creator>
  <cp:lastModifiedBy>Fédération Nationale des Centres-Villes</cp:lastModifiedBy>
  <cp:revision>2</cp:revision>
  <dcterms:created xsi:type="dcterms:W3CDTF">2026-04-03T08:19:09Z</dcterms:created>
  <dcterms:modified xsi:type="dcterms:W3CDTF">2026-04-03T14:32:44Z</dcterms:modified>
</cp:coreProperties>
</file>